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560" autoAdjust="0"/>
  </p:normalViewPr>
  <p:slideViewPr>
    <p:cSldViewPr snapToGrid="0">
      <p:cViewPr varScale="1">
        <p:scale>
          <a:sx n="59" d="100"/>
          <a:sy n="59"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F3B5D-D978-4FC5-B875-384523548FFD}" type="datetimeFigureOut">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C1A05-D118-4843-97AA-623ADE668C3E}" type="slidenum">
              <a:rPr lang="en-IN" smtClean="0"/>
              <a:t>‹#›</a:t>
            </a:fld>
            <a:endParaRPr lang="en-IN"/>
          </a:p>
        </p:txBody>
      </p:sp>
    </p:spTree>
    <p:extLst>
      <p:ext uri="{BB962C8B-B14F-4D97-AF65-F5344CB8AC3E}">
        <p14:creationId xmlns:p14="http://schemas.microsoft.com/office/powerpoint/2010/main" val="138788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EC1A05-D118-4843-97AA-623ADE668C3E}" type="slidenum">
              <a:rPr lang="en-IN" smtClean="0"/>
              <a:t>10</a:t>
            </a:fld>
            <a:endParaRPr lang="en-IN"/>
          </a:p>
        </p:txBody>
      </p:sp>
    </p:spTree>
    <p:extLst>
      <p:ext uri="{BB962C8B-B14F-4D97-AF65-F5344CB8AC3E}">
        <p14:creationId xmlns:p14="http://schemas.microsoft.com/office/powerpoint/2010/main" val="286216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3005-812E-4DB4-A1C2-495DA00AD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8CD566-0A2A-4C48-95AC-4CE554E15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05748A-8423-468F-A314-84E4ACEA5529}"/>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8B7A41B-0C06-4930-81C2-26FF4AB4B1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D42404-7504-428F-B8B4-0F1DFAB28B22}"/>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49267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EC06-6E17-40E6-9F82-7607D7C9C3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40612C-C0D0-4C49-91FD-4228D9E011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43470E-87FC-4EC2-9279-F4ABF60D7579}"/>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6219936B-71F7-4C03-B128-BAF9AE1F2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B7E9A-6314-4467-AD7C-0431B1214137}"/>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388153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D9F490-13E8-40D6-B599-F5DA8BD1A6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15732D-7C24-45A2-A32D-6753F2318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DFEAB8-6A91-4915-A4A1-003ECDEF7FB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C01DAE9-6777-440E-A2C8-5D7E1062C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0CB8D3-A855-40CB-91A9-62149FA1DFF8}"/>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1673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03F5-357A-4DFB-8EC4-32B0A936B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446F1A-AF55-4F35-BC8D-D3923789B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70AD1-AF83-48C0-9A8A-1AB2AA111E24}"/>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8282FB6-EA63-4A57-8720-6434DA3B66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0CD2C-F319-46F6-B48C-8F5A1E240F19}"/>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391312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7667-3D02-46AC-BD3F-0097A995C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193231-C285-4B60-8945-F5D9A1351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87C114-E626-48BF-8A44-ED67ED208996}"/>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1FC86FF7-26F1-4A03-8A26-2874A7370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184CE-B33A-4BD8-9BC0-FA1375FDF624}"/>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176382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571D-1AC6-4A9C-917C-E6D312BEA5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F4D107-AD42-4C69-98FA-73D9628B2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C468A0-BD11-4119-BF33-F8AE82834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AE6835-6DBD-48F0-AA0C-A2EED2DCFBB8}"/>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FC4458F2-1CC7-4A5C-ACFD-5F2B4BF600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4FE927-353D-4D92-A77A-4BC5823234C7}"/>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53732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036A-E228-4EDF-A59A-F6BE18C614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8673B3-1D34-4B85-B226-E17A98D763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333549-DDA9-4C1A-B44E-932094D7B0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16D3BC-005D-472A-8FFC-251EF848A0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B2388-2B3E-43D9-B5EF-D33A4422D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CEADF8-D4BF-4B63-9766-4098790DB4F2}"/>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8" name="Footer Placeholder 7">
            <a:extLst>
              <a:ext uri="{FF2B5EF4-FFF2-40B4-BE49-F238E27FC236}">
                <a16:creationId xmlns:a16="http://schemas.microsoft.com/office/drawing/2014/main" id="{558CE9CF-143E-4F77-A261-465BB426A6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5CD25C-8F3E-4E83-9764-1CF53DEFB5EA}"/>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34728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DAB6-8CEF-4239-9A50-988D92502A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B30E2F-2E09-474C-A04D-26544657B43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4" name="Footer Placeholder 3">
            <a:extLst>
              <a:ext uri="{FF2B5EF4-FFF2-40B4-BE49-F238E27FC236}">
                <a16:creationId xmlns:a16="http://schemas.microsoft.com/office/drawing/2014/main" id="{7623D09E-B1BA-4CE7-AA6B-F231D57A54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87DB98-230A-4890-9AFA-75F23AC60575}"/>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367508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A4A19-AD9D-4FCD-82A3-DA35A94FDC4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3" name="Footer Placeholder 2">
            <a:extLst>
              <a:ext uri="{FF2B5EF4-FFF2-40B4-BE49-F238E27FC236}">
                <a16:creationId xmlns:a16="http://schemas.microsoft.com/office/drawing/2014/main" id="{19421445-720E-4FE2-B4AA-48F8B6D3ED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0A36E0-7673-449B-A766-860F93A77AC6}"/>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06110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4A95-A26C-4022-9642-C9A157C9B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1EA5EF-E5B1-497D-81CC-CCC4F7CDE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6D7449-F3C9-44D0-9D8E-C571AED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07679-3DB4-4621-B4DF-3D141734D07B}"/>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DE627885-BD49-49E5-851B-0DC75B1FB4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7E1706-5573-4D13-B519-3BBCAD9F056E}"/>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06462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619-8315-4054-87F8-895B5B912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60ADB5-99D5-42E9-B561-3A3BB81961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74E3D8-69D9-4619-8139-5C29C2BD8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253E8-7100-4E02-9839-B9B6D4F591F3}"/>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FAB75565-A204-44A6-8E10-B7FBEA002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2FECDD-AD86-4264-AAA8-B250094CE595}"/>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21522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0E893-4F52-486B-9B00-77F9913CD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5D7998-5408-4EC2-B85B-9F9E6675ED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C8FFA-D007-4224-BF04-D8995FF78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35B60B52-56A2-4AAE-961C-BD4BBA34E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675605-9EF9-4617-9E79-3CFADF433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D437C-2062-4EC3-ABFA-AE2E78EF9B4B}" type="slidenum">
              <a:rPr lang="en-IN" smtClean="0"/>
              <a:t>‹#›</a:t>
            </a:fld>
            <a:endParaRPr lang="en-IN"/>
          </a:p>
        </p:txBody>
      </p:sp>
    </p:spTree>
    <p:extLst>
      <p:ext uri="{BB962C8B-B14F-4D97-AF65-F5344CB8AC3E}">
        <p14:creationId xmlns:p14="http://schemas.microsoft.com/office/powerpoint/2010/main" val="2821920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B6AC4-CA4B-48E9-B7B2-29D5F9735F1A}"/>
              </a:ext>
            </a:extLst>
          </p:cNvPr>
          <p:cNvSpPr txBox="1"/>
          <p:nvPr/>
        </p:nvSpPr>
        <p:spPr>
          <a:xfrm>
            <a:off x="1815548" y="1007165"/>
            <a:ext cx="8494643" cy="36933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829DF368-2669-4DE9-AA9B-FF7E1A44B1D4}"/>
              </a:ext>
            </a:extLst>
          </p:cNvPr>
          <p:cNvPicPr>
            <a:picLocks noChangeAspect="1"/>
          </p:cNvPicPr>
          <p:nvPr/>
        </p:nvPicPr>
        <p:blipFill>
          <a:blip r:embed="rId2"/>
          <a:stretch>
            <a:fillRect/>
          </a:stretch>
        </p:blipFill>
        <p:spPr>
          <a:xfrm>
            <a:off x="9715499" y="303506"/>
            <a:ext cx="2340711" cy="2145978"/>
          </a:xfrm>
          <a:prstGeom prst="rect">
            <a:avLst/>
          </a:prstGeom>
        </p:spPr>
      </p:pic>
      <p:sp>
        <p:nvSpPr>
          <p:cNvPr id="9" name="TextBox 8">
            <a:extLst>
              <a:ext uri="{FF2B5EF4-FFF2-40B4-BE49-F238E27FC236}">
                <a16:creationId xmlns:a16="http://schemas.microsoft.com/office/drawing/2014/main" id="{D89C726D-DDFE-4C46-8C1C-1CEFDA76AB70}"/>
              </a:ext>
            </a:extLst>
          </p:cNvPr>
          <p:cNvSpPr txBox="1"/>
          <p:nvPr/>
        </p:nvSpPr>
        <p:spPr>
          <a:xfrm>
            <a:off x="850980" y="807110"/>
            <a:ext cx="9024730" cy="769441"/>
          </a:xfrm>
          <a:prstGeom prst="rect">
            <a:avLst/>
          </a:prstGeom>
          <a:noFill/>
        </p:spPr>
        <p:txBody>
          <a:bodyPr wrap="square" rtlCol="0">
            <a:spAutoFit/>
          </a:bodyPr>
          <a:lstStyle/>
          <a:p>
            <a:r>
              <a:rPr lang="en-US" sz="4400" b="1" i="1" u="sng" dirty="0">
                <a:solidFill>
                  <a:srgbClr val="FF0000"/>
                </a:solidFill>
                <a:latin typeface="Algerian" panose="04020705040A02060702" pitchFamily="82" charset="0"/>
              </a:rPr>
              <a:t>GLOBAL GROUP OF INSTITUTES</a:t>
            </a:r>
            <a:endParaRPr lang="en-IN" sz="4400" b="1" i="1" u="sng" dirty="0">
              <a:solidFill>
                <a:srgbClr val="FF0000"/>
              </a:solidFill>
              <a:latin typeface="Algerian" panose="04020705040A02060702" pitchFamily="82" charset="0"/>
            </a:endParaRPr>
          </a:p>
        </p:txBody>
      </p:sp>
      <p:sp>
        <p:nvSpPr>
          <p:cNvPr id="13" name="TextBox 12">
            <a:extLst>
              <a:ext uri="{FF2B5EF4-FFF2-40B4-BE49-F238E27FC236}">
                <a16:creationId xmlns:a16="http://schemas.microsoft.com/office/drawing/2014/main" id="{58BADD50-7157-48F1-BE07-78BD37815250}"/>
              </a:ext>
            </a:extLst>
          </p:cNvPr>
          <p:cNvSpPr txBox="1"/>
          <p:nvPr/>
        </p:nvSpPr>
        <p:spPr>
          <a:xfrm>
            <a:off x="1815548" y="2067339"/>
            <a:ext cx="6596421" cy="646331"/>
          </a:xfrm>
          <a:prstGeom prst="rect">
            <a:avLst/>
          </a:prstGeom>
          <a:noFill/>
        </p:spPr>
        <p:txBody>
          <a:bodyPr wrap="none" rtlCol="0">
            <a:spAutoFit/>
          </a:bodyPr>
          <a:lstStyle/>
          <a:p>
            <a:r>
              <a:rPr lang="en-US" sz="3600" b="1" i="1" u="sng" dirty="0"/>
              <a:t>Foodies Point Restaurant Website</a:t>
            </a:r>
            <a:endParaRPr lang="en-IN" sz="3600" b="1" i="1" u="sng" dirty="0"/>
          </a:p>
        </p:txBody>
      </p:sp>
      <p:sp>
        <p:nvSpPr>
          <p:cNvPr id="15" name="TextBox 14">
            <a:extLst>
              <a:ext uri="{FF2B5EF4-FFF2-40B4-BE49-F238E27FC236}">
                <a16:creationId xmlns:a16="http://schemas.microsoft.com/office/drawing/2014/main" id="{C5037A3F-42CA-4130-9320-C10FC2CA1A9B}"/>
              </a:ext>
            </a:extLst>
          </p:cNvPr>
          <p:cNvSpPr txBox="1"/>
          <p:nvPr/>
        </p:nvSpPr>
        <p:spPr>
          <a:xfrm>
            <a:off x="342900" y="3624943"/>
            <a:ext cx="4653643" cy="1754326"/>
          </a:xfrm>
          <a:prstGeom prst="rect">
            <a:avLst/>
          </a:prstGeom>
          <a:noFill/>
        </p:spPr>
        <p:txBody>
          <a:bodyPr wrap="square" rtlCol="0">
            <a:spAutoFit/>
          </a:bodyPr>
          <a:lstStyle/>
          <a:p>
            <a:r>
              <a:rPr lang="en-US" sz="2400" b="1" i="1" u="sng" dirty="0"/>
              <a:t>Presented By</a:t>
            </a:r>
            <a:r>
              <a:rPr lang="en-US" sz="2400" b="1" i="1" dirty="0"/>
              <a:t>:</a:t>
            </a:r>
          </a:p>
          <a:p>
            <a:endParaRPr lang="en-US" sz="2400" b="1" i="1" dirty="0"/>
          </a:p>
          <a:p>
            <a:r>
              <a:rPr lang="en-US" sz="2000" i="1" dirty="0"/>
              <a:t>Yogita Vohra(191909511783)</a:t>
            </a:r>
          </a:p>
          <a:p>
            <a:r>
              <a:rPr lang="en-US" sz="2000" i="1" dirty="0"/>
              <a:t>Akshat Bhatia(191909583548)</a:t>
            </a:r>
          </a:p>
          <a:p>
            <a:r>
              <a:rPr lang="en-US" sz="2000" i="1" dirty="0"/>
              <a:t>Aniket Thakur(191909583549)</a:t>
            </a:r>
            <a:endParaRPr lang="en-IN" sz="2000" i="1" dirty="0"/>
          </a:p>
        </p:txBody>
      </p:sp>
      <p:sp>
        <p:nvSpPr>
          <p:cNvPr id="17" name="TextBox 16">
            <a:extLst>
              <a:ext uri="{FF2B5EF4-FFF2-40B4-BE49-F238E27FC236}">
                <a16:creationId xmlns:a16="http://schemas.microsoft.com/office/drawing/2014/main" id="{17273C10-D025-4635-B478-B307C8B47A53}"/>
              </a:ext>
            </a:extLst>
          </p:cNvPr>
          <p:cNvSpPr txBox="1"/>
          <p:nvPr/>
        </p:nvSpPr>
        <p:spPr>
          <a:xfrm>
            <a:off x="8556171" y="4408517"/>
            <a:ext cx="3292929" cy="1938992"/>
          </a:xfrm>
          <a:prstGeom prst="rect">
            <a:avLst/>
          </a:prstGeom>
          <a:noFill/>
        </p:spPr>
        <p:txBody>
          <a:bodyPr wrap="square" rtlCol="0">
            <a:spAutoFit/>
          </a:bodyPr>
          <a:lstStyle/>
          <a:p>
            <a:r>
              <a:rPr lang="en-US" sz="2400" b="1" i="1" u="sng" dirty="0"/>
              <a:t>Submitted As:</a:t>
            </a:r>
          </a:p>
          <a:p>
            <a:endParaRPr lang="en-US" sz="2400" b="1" i="1" u="sng" dirty="0"/>
          </a:p>
          <a:p>
            <a:r>
              <a:rPr lang="en-IN" sz="1800" i="1" dirty="0"/>
              <a:t>                   Major Project</a:t>
            </a:r>
          </a:p>
          <a:p>
            <a:r>
              <a:rPr lang="en-IN" sz="1800" i="1" dirty="0"/>
              <a:t>                               Of </a:t>
            </a:r>
          </a:p>
          <a:p>
            <a:r>
              <a:rPr lang="en-IN" sz="1800" i="1" dirty="0"/>
              <a:t>                   Diploma CSE </a:t>
            </a:r>
          </a:p>
          <a:p>
            <a:r>
              <a:rPr lang="en-IN" sz="1800" i="1" dirty="0"/>
              <a:t>                             6</a:t>
            </a:r>
            <a:r>
              <a:rPr lang="en-IN" sz="1800" i="1" baseline="30000" dirty="0"/>
              <a:t>th</a:t>
            </a:r>
            <a:r>
              <a:rPr lang="en-IN" sz="1800" i="1" dirty="0"/>
              <a:t> semester</a:t>
            </a:r>
            <a:endParaRPr lang="en-US" sz="1800" i="1" dirty="0"/>
          </a:p>
        </p:txBody>
      </p:sp>
      <p:pic>
        <p:nvPicPr>
          <p:cNvPr id="19" name="Picture 18">
            <a:extLst>
              <a:ext uri="{FF2B5EF4-FFF2-40B4-BE49-F238E27FC236}">
                <a16:creationId xmlns:a16="http://schemas.microsoft.com/office/drawing/2014/main" id="{C688E1FB-6953-40D4-81D2-E582D04B6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1" y="3233057"/>
            <a:ext cx="2852058" cy="1312892"/>
          </a:xfrm>
          <a:prstGeom prst="rect">
            <a:avLst/>
          </a:prstGeom>
        </p:spPr>
      </p:pic>
      <p:pic>
        <p:nvPicPr>
          <p:cNvPr id="3" name="Picture 2">
            <a:extLst>
              <a:ext uri="{FF2B5EF4-FFF2-40B4-BE49-F238E27FC236}">
                <a16:creationId xmlns:a16="http://schemas.microsoft.com/office/drawing/2014/main" id="{5C8F61CE-6715-4C17-9FDD-5E7F8646541D}"/>
              </a:ext>
            </a:extLst>
          </p:cNvPr>
          <p:cNvPicPr>
            <a:picLocks noChangeAspect="1"/>
          </p:cNvPicPr>
          <p:nvPr/>
        </p:nvPicPr>
        <p:blipFill>
          <a:blip r:embed="rId4"/>
          <a:stretch>
            <a:fillRect/>
          </a:stretch>
        </p:blipFill>
        <p:spPr>
          <a:xfrm>
            <a:off x="-33131" y="6420747"/>
            <a:ext cx="12192000" cy="486239"/>
          </a:xfrm>
          <a:prstGeom prst="rect">
            <a:avLst/>
          </a:prstGeom>
        </p:spPr>
      </p:pic>
    </p:spTree>
    <p:extLst>
      <p:ext uri="{BB962C8B-B14F-4D97-AF65-F5344CB8AC3E}">
        <p14:creationId xmlns:p14="http://schemas.microsoft.com/office/powerpoint/2010/main" val="3893147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5000" b="-65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55311-63FC-4649-BED0-48B8EC5F4C6E}"/>
              </a:ext>
            </a:extLst>
          </p:cNvPr>
          <p:cNvSpPr>
            <a:spLocks noGrp="1"/>
          </p:cNvSpPr>
          <p:nvPr>
            <p:ph type="ctrTitle"/>
          </p:nvPr>
        </p:nvSpPr>
        <p:spPr>
          <a:xfrm>
            <a:off x="266700" y="1271816"/>
            <a:ext cx="6781800" cy="948871"/>
          </a:xfrm>
        </p:spPr>
        <p:txBody>
          <a:bodyPr/>
          <a:lstStyle/>
          <a:p>
            <a:r>
              <a:rPr lang="en-IN" b="1" i="1" u="sng" dirty="0">
                <a:solidFill>
                  <a:schemeClr val="bg2">
                    <a:lumMod val="25000"/>
                  </a:schemeClr>
                </a:solidFill>
                <a:latin typeface="Georgia" panose="02040502050405020303" pitchFamily="18" charset="0"/>
              </a:rPr>
              <a:t>FLOWCHART</a:t>
            </a:r>
            <a:endParaRPr lang="en-IN" dirty="0"/>
          </a:p>
        </p:txBody>
      </p:sp>
      <p:sp>
        <p:nvSpPr>
          <p:cNvPr id="5" name="Subtitle 4">
            <a:extLst>
              <a:ext uri="{FF2B5EF4-FFF2-40B4-BE49-F238E27FC236}">
                <a16:creationId xmlns:a16="http://schemas.microsoft.com/office/drawing/2014/main" id="{5DA13B57-F985-41B0-A316-9D3DBF5C23F8}"/>
              </a:ext>
            </a:extLst>
          </p:cNvPr>
          <p:cNvSpPr>
            <a:spLocks noGrp="1"/>
          </p:cNvSpPr>
          <p:nvPr>
            <p:ph type="subTitle" idx="1"/>
          </p:nvPr>
        </p:nvSpPr>
        <p:spPr>
          <a:xfrm>
            <a:off x="-1186543" y="3429000"/>
            <a:ext cx="9144000" cy="1655762"/>
          </a:xfrm>
        </p:spPr>
        <p:txBody>
          <a:bodyPr/>
          <a:lstStyle/>
          <a:p>
            <a:r>
              <a:rPr lang="en-US" sz="3200" i="1" u="sng" dirty="0"/>
              <a:t>Flowchart for the admin:</a:t>
            </a:r>
            <a:endParaRPr lang="en-IN" sz="3200" i="1" u="sng" dirty="0"/>
          </a:p>
          <a:p>
            <a:endParaRPr lang="en-IN" dirty="0"/>
          </a:p>
        </p:txBody>
      </p:sp>
      <p:pic>
        <p:nvPicPr>
          <p:cNvPr id="7" name="Picture 6">
            <a:extLst>
              <a:ext uri="{FF2B5EF4-FFF2-40B4-BE49-F238E27FC236}">
                <a16:creationId xmlns:a16="http://schemas.microsoft.com/office/drawing/2014/main" id="{DB132002-9140-47D5-8DFA-63566DB23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44" y="1"/>
            <a:ext cx="5366656" cy="6455222"/>
          </a:xfrm>
          <a:prstGeom prst="rect">
            <a:avLst/>
          </a:prstGeom>
        </p:spPr>
      </p:pic>
      <p:pic>
        <p:nvPicPr>
          <p:cNvPr id="9" name="Picture 8">
            <a:extLst>
              <a:ext uri="{FF2B5EF4-FFF2-40B4-BE49-F238E27FC236}">
                <a16:creationId xmlns:a16="http://schemas.microsoft.com/office/drawing/2014/main" id="{A9E70281-DD76-4BAE-BEA8-7A21BC3F0F3A}"/>
              </a:ext>
            </a:extLst>
          </p:cNvPr>
          <p:cNvPicPr>
            <a:picLocks noChangeAspect="1"/>
          </p:cNvPicPr>
          <p:nvPr/>
        </p:nvPicPr>
        <p:blipFill>
          <a:blip r:embed="rId5"/>
          <a:stretch>
            <a:fillRect/>
          </a:stretch>
        </p:blipFill>
        <p:spPr>
          <a:xfrm>
            <a:off x="0" y="6455223"/>
            <a:ext cx="12192000" cy="486239"/>
          </a:xfrm>
          <a:prstGeom prst="rect">
            <a:avLst/>
          </a:prstGeom>
        </p:spPr>
      </p:pic>
    </p:spTree>
    <p:extLst>
      <p:ext uri="{BB962C8B-B14F-4D97-AF65-F5344CB8AC3E}">
        <p14:creationId xmlns:p14="http://schemas.microsoft.com/office/powerpoint/2010/main" val="110320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9C2F4-0B44-4095-8CDF-7D124F6B0D21}"/>
              </a:ext>
            </a:extLst>
          </p:cNvPr>
          <p:cNvSpPr>
            <a:spLocks noGrp="1"/>
          </p:cNvSpPr>
          <p:nvPr>
            <p:ph type="ctrTitle"/>
          </p:nvPr>
        </p:nvSpPr>
        <p:spPr>
          <a:xfrm>
            <a:off x="669471" y="440872"/>
            <a:ext cx="6455228" cy="969962"/>
          </a:xfrm>
        </p:spPr>
        <p:txBody>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D7C1DFD1-2674-43ED-831A-721F95BDCCDD}"/>
              </a:ext>
            </a:extLst>
          </p:cNvPr>
          <p:cNvSpPr>
            <a:spLocks noGrp="1"/>
          </p:cNvSpPr>
          <p:nvPr>
            <p:ph type="subTitle" idx="1"/>
          </p:nvPr>
        </p:nvSpPr>
        <p:spPr>
          <a:xfrm>
            <a:off x="6694715" y="1561675"/>
            <a:ext cx="5704114" cy="969962"/>
          </a:xfrm>
        </p:spPr>
        <p:txBody>
          <a:bodyPr>
            <a:normAutofit/>
          </a:bodyPr>
          <a:lstStyle/>
          <a:p>
            <a:r>
              <a:rPr lang="en-US" sz="3200" i="1" u="sng" dirty="0"/>
              <a:t>Snapshots from VS Code:</a:t>
            </a:r>
            <a:endParaRPr lang="en-IN" sz="3200" i="1" u="sng" dirty="0"/>
          </a:p>
        </p:txBody>
      </p:sp>
      <p:pic>
        <p:nvPicPr>
          <p:cNvPr id="7" name="Picture 6">
            <a:extLst>
              <a:ext uri="{FF2B5EF4-FFF2-40B4-BE49-F238E27FC236}">
                <a16:creationId xmlns:a16="http://schemas.microsoft.com/office/drawing/2014/main" id="{AFEF7BE2-E6A9-45AB-B2CC-A24B9ADE7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4" y="1865353"/>
            <a:ext cx="6645729" cy="3415301"/>
          </a:xfrm>
          <a:prstGeom prst="rect">
            <a:avLst/>
          </a:prstGeom>
        </p:spPr>
      </p:pic>
      <p:pic>
        <p:nvPicPr>
          <p:cNvPr id="9" name="Picture 8">
            <a:extLst>
              <a:ext uri="{FF2B5EF4-FFF2-40B4-BE49-F238E27FC236}">
                <a16:creationId xmlns:a16="http://schemas.microsoft.com/office/drawing/2014/main" id="{79A1B177-28BB-48ED-BE25-B1280BF33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471" y="2621313"/>
            <a:ext cx="7532915" cy="4009100"/>
          </a:xfrm>
          <a:prstGeom prst="rect">
            <a:avLst/>
          </a:prstGeom>
        </p:spPr>
      </p:pic>
      <p:pic>
        <p:nvPicPr>
          <p:cNvPr id="11" name="Picture 10">
            <a:extLst>
              <a:ext uri="{FF2B5EF4-FFF2-40B4-BE49-F238E27FC236}">
                <a16:creationId xmlns:a16="http://schemas.microsoft.com/office/drawing/2014/main" id="{729D5E90-09BE-4549-99A0-14467B5146B0}"/>
              </a:ext>
            </a:extLst>
          </p:cNvPr>
          <p:cNvPicPr>
            <a:picLocks noChangeAspect="1"/>
          </p:cNvPicPr>
          <p:nvPr/>
        </p:nvPicPr>
        <p:blipFill>
          <a:blip r:embed="rId5"/>
          <a:stretch>
            <a:fillRect/>
          </a:stretch>
        </p:blipFill>
        <p:spPr>
          <a:xfrm>
            <a:off x="-141514" y="6417128"/>
            <a:ext cx="12192000" cy="486239"/>
          </a:xfrm>
          <a:prstGeom prst="rect">
            <a:avLst/>
          </a:prstGeom>
        </p:spPr>
      </p:pic>
    </p:spTree>
    <p:extLst>
      <p:ext uri="{BB962C8B-B14F-4D97-AF65-F5344CB8AC3E}">
        <p14:creationId xmlns:p14="http://schemas.microsoft.com/office/powerpoint/2010/main" val="417759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12AB0-BFA1-4984-BB06-FB3DF7D7D6C5}"/>
              </a:ext>
            </a:extLst>
          </p:cNvPr>
          <p:cNvSpPr>
            <a:spLocks noGrp="1"/>
          </p:cNvSpPr>
          <p:nvPr>
            <p:ph type="ctrTitle"/>
          </p:nvPr>
        </p:nvSpPr>
        <p:spPr>
          <a:xfrm>
            <a:off x="0" y="0"/>
            <a:ext cx="6945086" cy="1452563"/>
          </a:xfrm>
        </p:spPr>
        <p:txBody>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9B04BC1A-E891-41C1-969B-637E4534B16C}"/>
              </a:ext>
            </a:extLst>
          </p:cNvPr>
          <p:cNvSpPr>
            <a:spLocks noGrp="1"/>
          </p:cNvSpPr>
          <p:nvPr>
            <p:ph type="subTitle" idx="1"/>
          </p:nvPr>
        </p:nvSpPr>
        <p:spPr>
          <a:xfrm>
            <a:off x="6776357" y="1452237"/>
            <a:ext cx="5415643" cy="1000011"/>
          </a:xfrm>
        </p:spPr>
        <p:txBody>
          <a:bodyPr>
            <a:normAutofit fontScale="70000" lnSpcReduction="20000"/>
          </a:bodyPr>
          <a:lstStyle/>
          <a:p>
            <a:r>
              <a:rPr lang="en-US" sz="5100" i="1" u="sng" dirty="0"/>
              <a:t>Snapshots from the Website</a:t>
            </a:r>
          </a:p>
          <a:p>
            <a:r>
              <a:rPr lang="en-US" sz="5100" i="1" u="sng" dirty="0"/>
              <a:t>(big screen view):</a:t>
            </a:r>
            <a:endParaRPr lang="en-IN" sz="5100" i="1" u="sng" dirty="0"/>
          </a:p>
          <a:p>
            <a:endParaRPr lang="en-IN" dirty="0"/>
          </a:p>
        </p:txBody>
      </p:sp>
      <p:pic>
        <p:nvPicPr>
          <p:cNvPr id="7" name="Picture 6">
            <a:extLst>
              <a:ext uri="{FF2B5EF4-FFF2-40B4-BE49-F238E27FC236}">
                <a16:creationId xmlns:a16="http://schemas.microsoft.com/office/drawing/2014/main" id="{678B65F0-0928-4489-BF74-94CF2BA72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50" y="2452248"/>
            <a:ext cx="6542458" cy="3668758"/>
          </a:xfrm>
          <a:prstGeom prst="rect">
            <a:avLst/>
          </a:prstGeom>
        </p:spPr>
      </p:pic>
      <p:pic>
        <p:nvPicPr>
          <p:cNvPr id="9" name="Picture 8">
            <a:extLst>
              <a:ext uri="{FF2B5EF4-FFF2-40B4-BE49-F238E27FC236}">
                <a16:creationId xmlns:a16="http://schemas.microsoft.com/office/drawing/2014/main" id="{DE98908E-398C-4729-8246-5B0F96AE1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257" y="3368228"/>
            <a:ext cx="6215743" cy="3321736"/>
          </a:xfrm>
          <a:prstGeom prst="rect">
            <a:avLst/>
          </a:prstGeom>
        </p:spPr>
      </p:pic>
      <p:pic>
        <p:nvPicPr>
          <p:cNvPr id="11" name="Picture 10">
            <a:extLst>
              <a:ext uri="{FF2B5EF4-FFF2-40B4-BE49-F238E27FC236}">
                <a16:creationId xmlns:a16="http://schemas.microsoft.com/office/drawing/2014/main" id="{1ADC63CE-3E52-48E3-B9B7-5D9A2D68BFFC}"/>
              </a:ext>
            </a:extLst>
          </p:cNvPr>
          <p:cNvPicPr>
            <a:picLocks noChangeAspect="1"/>
          </p:cNvPicPr>
          <p:nvPr/>
        </p:nvPicPr>
        <p:blipFill>
          <a:blip r:embed="rId5"/>
          <a:stretch>
            <a:fillRect/>
          </a:stretch>
        </p:blipFill>
        <p:spPr>
          <a:xfrm>
            <a:off x="-119743" y="6446844"/>
            <a:ext cx="12192000" cy="486239"/>
          </a:xfrm>
          <a:prstGeom prst="rect">
            <a:avLst/>
          </a:prstGeom>
        </p:spPr>
      </p:pic>
    </p:spTree>
    <p:extLst>
      <p:ext uri="{BB962C8B-B14F-4D97-AF65-F5344CB8AC3E}">
        <p14:creationId xmlns:p14="http://schemas.microsoft.com/office/powerpoint/2010/main" val="254378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49CF9-E772-48D3-81E4-14633406BDF7}"/>
              </a:ext>
            </a:extLst>
          </p:cNvPr>
          <p:cNvSpPr>
            <a:spLocks noGrp="1"/>
          </p:cNvSpPr>
          <p:nvPr>
            <p:ph type="ctrTitle"/>
          </p:nvPr>
        </p:nvSpPr>
        <p:spPr>
          <a:xfrm>
            <a:off x="473528" y="751114"/>
            <a:ext cx="6422571" cy="668792"/>
          </a:xfrm>
        </p:spPr>
        <p:txBody>
          <a:bodyPr>
            <a:normAutofit fontScale="90000"/>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68CE7EA0-F1F2-4867-AED8-536792681B52}"/>
              </a:ext>
            </a:extLst>
          </p:cNvPr>
          <p:cNvSpPr>
            <a:spLocks noGrp="1"/>
          </p:cNvSpPr>
          <p:nvPr>
            <p:ph type="subTitle" idx="1"/>
          </p:nvPr>
        </p:nvSpPr>
        <p:spPr>
          <a:xfrm>
            <a:off x="6112329" y="1085510"/>
            <a:ext cx="5606143" cy="1322614"/>
          </a:xfrm>
        </p:spPr>
        <p:txBody>
          <a:bodyPr/>
          <a:lstStyle/>
          <a:p>
            <a:r>
              <a:rPr lang="en-US" sz="3600" i="1" u="sng" dirty="0"/>
              <a:t>Snapshots from the Website</a:t>
            </a:r>
          </a:p>
          <a:p>
            <a:r>
              <a:rPr lang="en-US" sz="3600" i="1" u="sng" dirty="0"/>
              <a:t>(Mobile View):</a:t>
            </a:r>
            <a:endParaRPr lang="en-IN" sz="3600" i="1" u="sng" dirty="0"/>
          </a:p>
          <a:p>
            <a:endParaRPr lang="en-IN" dirty="0"/>
          </a:p>
        </p:txBody>
      </p:sp>
      <p:pic>
        <p:nvPicPr>
          <p:cNvPr id="7" name="Picture 6">
            <a:extLst>
              <a:ext uri="{FF2B5EF4-FFF2-40B4-BE49-F238E27FC236}">
                <a16:creationId xmlns:a16="http://schemas.microsoft.com/office/drawing/2014/main" id="{93FC2DE4-C0DA-4D04-85AA-E89776D7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89" y="1419906"/>
            <a:ext cx="2475640" cy="5226352"/>
          </a:xfrm>
          <a:prstGeom prst="rect">
            <a:avLst/>
          </a:prstGeom>
        </p:spPr>
      </p:pic>
      <p:pic>
        <p:nvPicPr>
          <p:cNvPr id="9" name="Picture 8">
            <a:extLst>
              <a:ext uri="{FF2B5EF4-FFF2-40B4-BE49-F238E27FC236}">
                <a16:creationId xmlns:a16="http://schemas.microsoft.com/office/drawing/2014/main" id="{10F26D3A-ABA9-47DA-AE0B-07EC2B79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693" y="1746817"/>
            <a:ext cx="2475641" cy="4981687"/>
          </a:xfrm>
          <a:prstGeom prst="rect">
            <a:avLst/>
          </a:prstGeom>
        </p:spPr>
      </p:pic>
      <p:pic>
        <p:nvPicPr>
          <p:cNvPr id="11" name="Picture 10">
            <a:extLst>
              <a:ext uri="{FF2B5EF4-FFF2-40B4-BE49-F238E27FC236}">
                <a16:creationId xmlns:a16="http://schemas.microsoft.com/office/drawing/2014/main" id="{21E7A6DE-3CB9-4890-99EC-0F986FA80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099" y="2513996"/>
            <a:ext cx="3023060" cy="4238134"/>
          </a:xfrm>
          <a:prstGeom prst="rect">
            <a:avLst/>
          </a:prstGeom>
        </p:spPr>
      </p:pic>
      <p:pic>
        <p:nvPicPr>
          <p:cNvPr id="13" name="Picture 12">
            <a:extLst>
              <a:ext uri="{FF2B5EF4-FFF2-40B4-BE49-F238E27FC236}">
                <a16:creationId xmlns:a16="http://schemas.microsoft.com/office/drawing/2014/main" id="{6F97AD07-D1CD-4E4C-B9FC-818A6B112D82}"/>
              </a:ext>
            </a:extLst>
          </p:cNvPr>
          <p:cNvPicPr>
            <a:picLocks noChangeAspect="1"/>
          </p:cNvPicPr>
          <p:nvPr/>
        </p:nvPicPr>
        <p:blipFill>
          <a:blip r:embed="rId6"/>
          <a:stretch>
            <a:fillRect/>
          </a:stretch>
        </p:blipFill>
        <p:spPr>
          <a:xfrm>
            <a:off x="16329" y="6552244"/>
            <a:ext cx="12192000" cy="486239"/>
          </a:xfrm>
          <a:prstGeom prst="rect">
            <a:avLst/>
          </a:prstGeom>
        </p:spPr>
      </p:pic>
    </p:spTree>
    <p:extLst>
      <p:ext uri="{BB962C8B-B14F-4D97-AF65-F5344CB8AC3E}">
        <p14:creationId xmlns:p14="http://schemas.microsoft.com/office/powerpoint/2010/main" val="310605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D9A8-026B-4C4F-9D1B-A4958C1637E1}"/>
              </a:ext>
            </a:extLst>
          </p:cNvPr>
          <p:cNvSpPr>
            <a:spLocks noGrp="1"/>
          </p:cNvSpPr>
          <p:nvPr>
            <p:ph type="ctrTitle"/>
          </p:nvPr>
        </p:nvSpPr>
        <p:spPr>
          <a:xfrm>
            <a:off x="244927" y="572180"/>
            <a:ext cx="6406243" cy="1028020"/>
          </a:xfrm>
        </p:spPr>
        <p:txBody>
          <a:bodyPr/>
          <a:lstStyle/>
          <a:p>
            <a:r>
              <a:rPr lang="en-US" b="1" i="1" u="sng" dirty="0">
                <a:latin typeface="Georgia" panose="02040502050405020303" pitchFamily="18" charset="0"/>
              </a:rPr>
              <a:t>SNAPSHOTS</a:t>
            </a:r>
            <a:endParaRPr lang="en-IN" dirty="0"/>
          </a:p>
        </p:txBody>
      </p:sp>
      <p:sp>
        <p:nvSpPr>
          <p:cNvPr id="3" name="Subtitle 2">
            <a:extLst>
              <a:ext uri="{FF2B5EF4-FFF2-40B4-BE49-F238E27FC236}">
                <a16:creationId xmlns:a16="http://schemas.microsoft.com/office/drawing/2014/main" id="{8C329B11-60AA-412F-AC0B-33B6F98F8875}"/>
              </a:ext>
            </a:extLst>
          </p:cNvPr>
          <p:cNvSpPr>
            <a:spLocks noGrp="1"/>
          </p:cNvSpPr>
          <p:nvPr>
            <p:ph type="subTitle" idx="1"/>
          </p:nvPr>
        </p:nvSpPr>
        <p:spPr>
          <a:xfrm>
            <a:off x="7057805" y="1600200"/>
            <a:ext cx="5268685" cy="1354591"/>
          </a:xfrm>
        </p:spPr>
        <p:txBody>
          <a:bodyPr/>
          <a:lstStyle/>
          <a:p>
            <a:r>
              <a:rPr lang="en-US" sz="3200" i="1" u="sng" dirty="0"/>
              <a:t>Snapshots from Netlify:</a:t>
            </a:r>
            <a:endParaRPr lang="en-IN" sz="3200" i="1" u="sng" dirty="0"/>
          </a:p>
          <a:p>
            <a:endParaRPr lang="en-IN" dirty="0"/>
          </a:p>
        </p:txBody>
      </p:sp>
      <p:pic>
        <p:nvPicPr>
          <p:cNvPr id="5" name="Picture 4">
            <a:extLst>
              <a:ext uri="{FF2B5EF4-FFF2-40B4-BE49-F238E27FC236}">
                <a16:creationId xmlns:a16="http://schemas.microsoft.com/office/drawing/2014/main" id="{60ACCFAB-D9FD-4439-9E32-568AD5B53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7" y="1960109"/>
            <a:ext cx="7052362" cy="4049486"/>
          </a:xfrm>
          <a:prstGeom prst="rect">
            <a:avLst/>
          </a:prstGeom>
        </p:spPr>
      </p:pic>
      <p:pic>
        <p:nvPicPr>
          <p:cNvPr id="7" name="Picture 6">
            <a:extLst>
              <a:ext uri="{FF2B5EF4-FFF2-40B4-BE49-F238E27FC236}">
                <a16:creationId xmlns:a16="http://schemas.microsoft.com/office/drawing/2014/main" id="{29ED5F3E-9FB7-48B4-BD1B-539CB0E28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128" y="2775857"/>
            <a:ext cx="6640286" cy="3805917"/>
          </a:xfrm>
          <a:prstGeom prst="rect">
            <a:avLst/>
          </a:prstGeom>
        </p:spPr>
      </p:pic>
      <p:pic>
        <p:nvPicPr>
          <p:cNvPr id="9" name="Picture 8">
            <a:extLst>
              <a:ext uri="{FF2B5EF4-FFF2-40B4-BE49-F238E27FC236}">
                <a16:creationId xmlns:a16="http://schemas.microsoft.com/office/drawing/2014/main" id="{6728A549-BDAB-4935-86F6-E5DED3919CAD}"/>
              </a:ext>
            </a:extLst>
          </p:cNvPr>
          <p:cNvPicPr>
            <a:picLocks noChangeAspect="1"/>
          </p:cNvPicPr>
          <p:nvPr/>
        </p:nvPicPr>
        <p:blipFill>
          <a:blip r:embed="rId5"/>
          <a:stretch>
            <a:fillRect/>
          </a:stretch>
        </p:blipFill>
        <p:spPr>
          <a:xfrm>
            <a:off x="0" y="6468834"/>
            <a:ext cx="12192000" cy="486239"/>
          </a:xfrm>
          <a:prstGeom prst="rect">
            <a:avLst/>
          </a:prstGeom>
        </p:spPr>
      </p:pic>
    </p:spTree>
    <p:extLst>
      <p:ext uri="{BB962C8B-B14F-4D97-AF65-F5344CB8AC3E}">
        <p14:creationId xmlns:p14="http://schemas.microsoft.com/office/powerpoint/2010/main" val="82679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3D91-DB7C-4011-B8DE-93B7A2387660}"/>
              </a:ext>
            </a:extLst>
          </p:cNvPr>
          <p:cNvSpPr>
            <a:spLocks noGrp="1"/>
          </p:cNvSpPr>
          <p:nvPr>
            <p:ph type="ctrTitle"/>
          </p:nvPr>
        </p:nvSpPr>
        <p:spPr>
          <a:xfrm>
            <a:off x="1273629" y="523194"/>
            <a:ext cx="6618514" cy="1077006"/>
          </a:xfrm>
        </p:spPr>
        <p:txBody>
          <a:bodyPr/>
          <a:lstStyle/>
          <a:p>
            <a:r>
              <a:rPr lang="en-US" b="1" i="1" u="sng" dirty="0">
                <a:solidFill>
                  <a:schemeClr val="bg1"/>
                </a:solidFill>
                <a:latin typeface="Georgia" panose="02040502050405020303" pitchFamily="18" charset="0"/>
              </a:rPr>
              <a:t>CONCLUSION</a:t>
            </a:r>
            <a:endParaRPr lang="en-IN" dirty="0"/>
          </a:p>
        </p:txBody>
      </p:sp>
      <p:sp>
        <p:nvSpPr>
          <p:cNvPr id="3" name="Subtitle 2">
            <a:extLst>
              <a:ext uri="{FF2B5EF4-FFF2-40B4-BE49-F238E27FC236}">
                <a16:creationId xmlns:a16="http://schemas.microsoft.com/office/drawing/2014/main" id="{07C4B2B2-D05F-4E10-AE3B-DF130FDC7013}"/>
              </a:ext>
            </a:extLst>
          </p:cNvPr>
          <p:cNvSpPr>
            <a:spLocks noGrp="1"/>
          </p:cNvSpPr>
          <p:nvPr>
            <p:ph type="subTitle" idx="1"/>
          </p:nvPr>
        </p:nvSpPr>
        <p:spPr>
          <a:xfrm>
            <a:off x="457200" y="2139043"/>
            <a:ext cx="8049985" cy="3999820"/>
          </a:xfrm>
        </p:spPr>
        <p:txBody>
          <a:bodyPr>
            <a:normAutofit lnSpcReduction="10000"/>
          </a:bodyPr>
          <a:lstStyle/>
          <a:p>
            <a:pPr marL="457200" indent="-457200" algn="l">
              <a:buFont typeface="Wingdings" panose="05000000000000000000" pitchFamily="2" charset="2"/>
              <a:buChar char="q"/>
            </a:pPr>
            <a:r>
              <a:rPr lang="en-US" sz="3000" i="1" dirty="0">
                <a:solidFill>
                  <a:schemeClr val="tx1">
                    <a:lumMod val="95000"/>
                    <a:lumOff val="5000"/>
                  </a:schemeClr>
                </a:solidFill>
              </a:rPr>
              <a:t>This project has really been faithful and informative. It has made us learn and understand the many trivial concepts of VS Code</a:t>
            </a:r>
          </a:p>
          <a:p>
            <a:pPr marL="342900" indent="-342900" algn="l">
              <a:buFont typeface="Wingdings" panose="05000000000000000000" pitchFamily="2" charset="2"/>
              <a:buChar char="q"/>
            </a:pPr>
            <a:r>
              <a:rPr lang="en-US" sz="3000" i="1" dirty="0">
                <a:solidFill>
                  <a:schemeClr val="tx1">
                    <a:lumMod val="95000"/>
                    <a:lumOff val="5000"/>
                  </a:schemeClr>
                </a:solidFill>
              </a:rPr>
              <a:t>The fast-growing use of internet confirms the good future and scope of the proposed project.</a:t>
            </a:r>
          </a:p>
          <a:p>
            <a:pPr marL="342900" indent="-342900" algn="l">
              <a:buFont typeface="Wingdings" panose="05000000000000000000" pitchFamily="2" charset="2"/>
              <a:buChar char="q"/>
            </a:pPr>
            <a:r>
              <a:rPr lang="en-US" sz="3000" i="1" dirty="0">
                <a:solidFill>
                  <a:schemeClr val="tx1">
                    <a:lumMod val="95000"/>
                    <a:lumOff val="5000"/>
                  </a:schemeClr>
                </a:solidFill>
              </a:rPr>
              <a:t>Finally, it has taught us a valuable lifelong lesson about the improvements, working and interacting in a group.</a:t>
            </a:r>
          </a:p>
          <a:p>
            <a:endParaRPr lang="en-IN" dirty="0"/>
          </a:p>
        </p:txBody>
      </p:sp>
      <p:pic>
        <p:nvPicPr>
          <p:cNvPr id="5" name="Picture 4">
            <a:extLst>
              <a:ext uri="{FF2B5EF4-FFF2-40B4-BE49-F238E27FC236}">
                <a16:creationId xmlns:a16="http://schemas.microsoft.com/office/drawing/2014/main" id="{334B3CF3-142E-4972-A228-7E58E28B57D2}"/>
              </a:ext>
            </a:extLst>
          </p:cNvPr>
          <p:cNvPicPr>
            <a:picLocks noChangeAspect="1"/>
          </p:cNvPicPr>
          <p:nvPr/>
        </p:nvPicPr>
        <p:blipFill>
          <a:blip r:embed="rId3"/>
          <a:stretch>
            <a:fillRect/>
          </a:stretch>
        </p:blipFill>
        <p:spPr>
          <a:xfrm>
            <a:off x="0" y="6434586"/>
            <a:ext cx="12192000" cy="486239"/>
          </a:xfrm>
          <a:prstGeom prst="rect">
            <a:avLst/>
          </a:prstGeom>
        </p:spPr>
      </p:pic>
    </p:spTree>
    <p:extLst>
      <p:ext uri="{BB962C8B-B14F-4D97-AF65-F5344CB8AC3E}">
        <p14:creationId xmlns:p14="http://schemas.microsoft.com/office/powerpoint/2010/main" val="99344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35EA-1A3F-487C-929E-DEC05B366345}"/>
              </a:ext>
            </a:extLst>
          </p:cNvPr>
          <p:cNvSpPr>
            <a:spLocks noGrp="1"/>
          </p:cNvSpPr>
          <p:nvPr>
            <p:ph type="ctrTitle"/>
          </p:nvPr>
        </p:nvSpPr>
        <p:spPr>
          <a:xfrm>
            <a:off x="2726872" y="473529"/>
            <a:ext cx="6809014" cy="1182234"/>
          </a:xfrm>
        </p:spPr>
        <p:txBody>
          <a:bodyPr/>
          <a:lstStyle/>
          <a:p>
            <a:r>
              <a:rPr lang="en-US" b="1" i="1" u="sng" dirty="0">
                <a:solidFill>
                  <a:schemeClr val="bg1"/>
                </a:solidFill>
                <a:latin typeface="Georgia" panose="02040502050405020303" pitchFamily="18" charset="0"/>
              </a:rPr>
              <a:t>FUTURE SCOPE</a:t>
            </a:r>
            <a:endParaRPr lang="en-IN" dirty="0"/>
          </a:p>
        </p:txBody>
      </p:sp>
      <p:sp>
        <p:nvSpPr>
          <p:cNvPr id="3" name="Subtitle 2">
            <a:extLst>
              <a:ext uri="{FF2B5EF4-FFF2-40B4-BE49-F238E27FC236}">
                <a16:creationId xmlns:a16="http://schemas.microsoft.com/office/drawing/2014/main" id="{3469919A-42ED-4DEA-9FD8-6B182643FAEA}"/>
              </a:ext>
            </a:extLst>
          </p:cNvPr>
          <p:cNvSpPr>
            <a:spLocks noGrp="1"/>
          </p:cNvSpPr>
          <p:nvPr>
            <p:ph type="subTitle" idx="1"/>
          </p:nvPr>
        </p:nvSpPr>
        <p:spPr>
          <a:xfrm>
            <a:off x="1431471" y="2310604"/>
            <a:ext cx="9329057" cy="3184071"/>
          </a:xfrm>
        </p:spPr>
        <p:txBody>
          <a:bodyPr>
            <a:normAutofit/>
          </a:bodyPr>
          <a:lstStyle/>
          <a:p>
            <a:pPr marL="342900" indent="-342900" algn="l">
              <a:buFont typeface="Arial" panose="020B0604020202020204" pitchFamily="34" charset="0"/>
              <a:buChar char="•"/>
            </a:pPr>
            <a:r>
              <a:rPr lang="en-US" sz="3200" i="1" dirty="0">
                <a:solidFill>
                  <a:schemeClr val="bg1"/>
                </a:solidFill>
              </a:rPr>
              <a:t>Site should be regularly updated</a:t>
            </a:r>
          </a:p>
          <a:p>
            <a:pPr marL="342900" indent="-342900" algn="l">
              <a:buFont typeface="Arial" panose="020B0604020202020204" pitchFamily="34" charset="0"/>
              <a:buChar char="•"/>
            </a:pPr>
            <a:r>
              <a:rPr lang="en-US" sz="3200" i="1" dirty="0">
                <a:solidFill>
                  <a:schemeClr val="bg1"/>
                </a:solidFill>
              </a:rPr>
              <a:t>Regular Customers can be notified about coming events through their emails</a:t>
            </a:r>
          </a:p>
          <a:p>
            <a:pPr marL="342900" indent="-342900" algn="l">
              <a:buFont typeface="Arial" panose="020B0604020202020204" pitchFamily="34" charset="0"/>
              <a:buChar char="•"/>
            </a:pPr>
            <a:r>
              <a:rPr lang="en-US" sz="3200" i="1" dirty="0">
                <a:solidFill>
                  <a:schemeClr val="bg1"/>
                </a:solidFill>
              </a:rPr>
              <a:t>Online Food Ordering might be more attractive</a:t>
            </a:r>
          </a:p>
          <a:p>
            <a:pPr marL="342900" indent="-342900" algn="l">
              <a:buFont typeface="Arial" panose="020B0604020202020204" pitchFamily="34" charset="0"/>
              <a:buChar char="•"/>
            </a:pPr>
            <a:r>
              <a:rPr lang="en-US" sz="3200" i="1" dirty="0">
                <a:solidFill>
                  <a:schemeClr val="bg1"/>
                </a:solidFill>
              </a:rPr>
              <a:t>Developing the website in such a way that its existing features can be modified to better</a:t>
            </a:r>
            <a:endParaRPr lang="en-IN" sz="3200" dirty="0"/>
          </a:p>
        </p:txBody>
      </p:sp>
      <p:pic>
        <p:nvPicPr>
          <p:cNvPr id="5" name="Picture 4">
            <a:extLst>
              <a:ext uri="{FF2B5EF4-FFF2-40B4-BE49-F238E27FC236}">
                <a16:creationId xmlns:a16="http://schemas.microsoft.com/office/drawing/2014/main" id="{E6E5402C-6DAA-46B3-A11D-2D44E19EAC9A}"/>
              </a:ext>
            </a:extLst>
          </p:cNvPr>
          <p:cNvPicPr>
            <a:picLocks noChangeAspect="1"/>
          </p:cNvPicPr>
          <p:nvPr/>
        </p:nvPicPr>
        <p:blipFill>
          <a:blip r:embed="rId3"/>
          <a:stretch>
            <a:fillRect/>
          </a:stretch>
        </p:blipFill>
        <p:spPr>
          <a:xfrm>
            <a:off x="0" y="6410772"/>
            <a:ext cx="12192000" cy="486239"/>
          </a:xfrm>
          <a:prstGeom prst="rect">
            <a:avLst/>
          </a:prstGeom>
        </p:spPr>
      </p:pic>
    </p:spTree>
    <p:extLst>
      <p:ext uri="{BB962C8B-B14F-4D97-AF65-F5344CB8AC3E}">
        <p14:creationId xmlns:p14="http://schemas.microsoft.com/office/powerpoint/2010/main" val="158596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A68F2-EA1E-40E5-82DB-126F19EDCAC0}"/>
              </a:ext>
            </a:extLst>
          </p:cNvPr>
          <p:cNvPicPr>
            <a:picLocks noChangeAspect="1"/>
          </p:cNvPicPr>
          <p:nvPr/>
        </p:nvPicPr>
        <p:blipFill>
          <a:blip r:embed="rId3"/>
          <a:stretch>
            <a:fillRect/>
          </a:stretch>
        </p:blipFill>
        <p:spPr>
          <a:xfrm>
            <a:off x="0" y="6371761"/>
            <a:ext cx="12192000" cy="486239"/>
          </a:xfrm>
          <a:prstGeom prst="rect">
            <a:avLst/>
          </a:prstGeom>
        </p:spPr>
      </p:pic>
    </p:spTree>
    <p:extLst>
      <p:ext uri="{BB962C8B-B14F-4D97-AF65-F5344CB8AC3E}">
        <p14:creationId xmlns:p14="http://schemas.microsoft.com/office/powerpoint/2010/main" val="74002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24B7-D43C-458B-B058-E1EA2D9013A8}"/>
              </a:ext>
            </a:extLst>
          </p:cNvPr>
          <p:cNvSpPr>
            <a:spLocks noGrp="1"/>
          </p:cNvSpPr>
          <p:nvPr>
            <p:ph type="title"/>
          </p:nvPr>
        </p:nvSpPr>
        <p:spPr>
          <a:xfrm>
            <a:off x="1463524" y="316140"/>
            <a:ext cx="9182705" cy="745217"/>
          </a:xfrm>
        </p:spPr>
        <p:txBody>
          <a:bodyPr>
            <a:normAutofit fontScale="90000"/>
          </a:bodyPr>
          <a:lstStyle/>
          <a:p>
            <a:pPr algn="ctr"/>
            <a:r>
              <a:rPr lang="en-US" sz="6000" i="1" u="sng" dirty="0">
                <a:solidFill>
                  <a:srgbClr val="FF0000"/>
                </a:solidFill>
                <a:latin typeface="Georgia" panose="02040502050405020303" pitchFamily="18" charset="0"/>
              </a:rPr>
              <a:t>CONTENTS</a:t>
            </a:r>
            <a:endParaRPr lang="en-IN" sz="6000" i="1" u="sng" dirty="0">
              <a:solidFill>
                <a:srgbClr val="FF000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F8E24D47-2ABE-49E4-9BCC-88F0CFAFAF1A}"/>
              </a:ext>
            </a:extLst>
          </p:cNvPr>
          <p:cNvSpPr>
            <a:spLocks noGrp="1"/>
          </p:cNvSpPr>
          <p:nvPr>
            <p:ph idx="1"/>
          </p:nvPr>
        </p:nvSpPr>
        <p:spPr>
          <a:xfrm>
            <a:off x="1787374" y="1379764"/>
            <a:ext cx="5094513" cy="4620985"/>
          </a:xfrm>
        </p:spPr>
        <p:txBody>
          <a:bodyPr>
            <a:normAutofit fontScale="92500" lnSpcReduction="20000"/>
          </a:bodyPr>
          <a:lstStyle/>
          <a:p>
            <a:r>
              <a:rPr lang="en-US" sz="4300" dirty="0"/>
              <a:t>Abstract</a:t>
            </a:r>
          </a:p>
          <a:p>
            <a:r>
              <a:rPr lang="en-US" sz="4300" dirty="0"/>
              <a:t>Objective</a:t>
            </a:r>
          </a:p>
          <a:p>
            <a:r>
              <a:rPr lang="en-US" sz="4300" dirty="0"/>
              <a:t>Features</a:t>
            </a:r>
          </a:p>
          <a:p>
            <a:r>
              <a:rPr lang="en-US" sz="4300" dirty="0"/>
              <a:t>Technologies Used</a:t>
            </a:r>
          </a:p>
          <a:p>
            <a:r>
              <a:rPr lang="en-US" sz="4300" dirty="0"/>
              <a:t>Flow Chart</a:t>
            </a:r>
          </a:p>
          <a:p>
            <a:r>
              <a:rPr lang="en-US" sz="4300" dirty="0"/>
              <a:t>Snapshots</a:t>
            </a:r>
          </a:p>
          <a:p>
            <a:r>
              <a:rPr lang="en-US" sz="4300" dirty="0"/>
              <a:t>Conclusion</a:t>
            </a:r>
          </a:p>
          <a:p>
            <a:r>
              <a:rPr lang="en-US" sz="4300" dirty="0"/>
              <a:t>Future Scope</a:t>
            </a:r>
          </a:p>
          <a:p>
            <a:endParaRPr lang="en-US" sz="4400" dirty="0"/>
          </a:p>
          <a:p>
            <a:endParaRPr lang="en-US" dirty="0"/>
          </a:p>
          <a:p>
            <a:endParaRPr lang="en-IN" dirty="0"/>
          </a:p>
        </p:txBody>
      </p:sp>
      <p:pic>
        <p:nvPicPr>
          <p:cNvPr id="7" name="Picture 6">
            <a:extLst>
              <a:ext uri="{FF2B5EF4-FFF2-40B4-BE49-F238E27FC236}">
                <a16:creationId xmlns:a16="http://schemas.microsoft.com/office/drawing/2014/main" id="{D2ED69B3-B39C-498C-BDA7-AF25B0CC9F9E}"/>
              </a:ext>
            </a:extLst>
          </p:cNvPr>
          <p:cNvPicPr>
            <a:picLocks noChangeAspect="1"/>
          </p:cNvPicPr>
          <p:nvPr/>
        </p:nvPicPr>
        <p:blipFill>
          <a:blip r:embed="rId3"/>
          <a:stretch>
            <a:fillRect/>
          </a:stretch>
        </p:blipFill>
        <p:spPr>
          <a:xfrm>
            <a:off x="0" y="6398521"/>
            <a:ext cx="12192000" cy="486239"/>
          </a:xfrm>
          <a:prstGeom prst="rect">
            <a:avLst/>
          </a:prstGeom>
        </p:spPr>
      </p:pic>
    </p:spTree>
    <p:extLst>
      <p:ext uri="{BB962C8B-B14F-4D97-AF65-F5344CB8AC3E}">
        <p14:creationId xmlns:p14="http://schemas.microsoft.com/office/powerpoint/2010/main" val="2414930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1748-7941-4FF5-8068-21934CB8D9D9}"/>
              </a:ext>
            </a:extLst>
          </p:cNvPr>
          <p:cNvSpPr>
            <a:spLocks noGrp="1"/>
          </p:cNvSpPr>
          <p:nvPr>
            <p:ph type="ctrTitle"/>
          </p:nvPr>
        </p:nvSpPr>
        <p:spPr>
          <a:xfrm>
            <a:off x="1553935" y="971549"/>
            <a:ext cx="9084130" cy="996044"/>
          </a:xfrm>
        </p:spPr>
        <p:txBody>
          <a:bodyPr>
            <a:normAutofit/>
          </a:bodyPr>
          <a:lstStyle/>
          <a:p>
            <a:r>
              <a:rPr lang="en-US" i="1" u="sng" dirty="0">
                <a:solidFill>
                  <a:schemeClr val="bg1"/>
                </a:solidFill>
                <a:latin typeface="Georgia" panose="02040502050405020303" pitchFamily="18" charset="0"/>
              </a:rPr>
              <a:t>ABSTRACT</a:t>
            </a:r>
            <a:endParaRPr lang="en-IN" i="1" u="sng" dirty="0">
              <a:solidFill>
                <a:schemeClr val="bg1"/>
              </a:solidFill>
              <a:latin typeface="Georgia" panose="02040502050405020303" pitchFamily="18" charset="0"/>
            </a:endParaRPr>
          </a:p>
        </p:txBody>
      </p:sp>
      <p:sp>
        <p:nvSpPr>
          <p:cNvPr id="3" name="Subtitle 2">
            <a:extLst>
              <a:ext uri="{FF2B5EF4-FFF2-40B4-BE49-F238E27FC236}">
                <a16:creationId xmlns:a16="http://schemas.microsoft.com/office/drawing/2014/main" id="{E749E937-5ABD-4B6E-9BE7-4C942BFC22EF}"/>
              </a:ext>
            </a:extLst>
          </p:cNvPr>
          <p:cNvSpPr>
            <a:spLocks noGrp="1"/>
          </p:cNvSpPr>
          <p:nvPr>
            <p:ph type="subTitle" idx="1"/>
          </p:nvPr>
        </p:nvSpPr>
        <p:spPr>
          <a:xfrm>
            <a:off x="800099" y="2302328"/>
            <a:ext cx="10303329" cy="3404508"/>
          </a:xfrm>
        </p:spPr>
        <p:txBody>
          <a:bodyPr>
            <a:noAutofit/>
          </a:bodyPr>
          <a:lstStyle/>
          <a:p>
            <a:r>
              <a:rPr lang="en-US" sz="2800" dirty="0">
                <a:solidFill>
                  <a:schemeClr val="bg1"/>
                </a:solidFill>
              </a:rPr>
              <a:t>“</a:t>
            </a:r>
            <a:r>
              <a:rPr lang="en-US" sz="2800" i="1" dirty="0">
                <a:solidFill>
                  <a:schemeClr val="bg1"/>
                </a:solidFill>
              </a:rPr>
              <a:t>Foodies Point Restaurant Website is actually a website project for a restaurant. The coding for the project is fully done in VS Code. The languages used for the coding are HTML,CSS and JS. AOS(Animate On Scroll) library has been used in the coding to make the website more attractive. The user can explore the menu, offers and other related information of the restaurant. The user can also book a table in the restaurant through the website. The users are free to send their reviews &amp; messages about the restaurant through our website”</a:t>
            </a:r>
            <a:endParaRPr lang="en-IN" sz="2800" dirty="0">
              <a:solidFill>
                <a:schemeClr val="bg1"/>
              </a:solidFill>
            </a:endParaRPr>
          </a:p>
        </p:txBody>
      </p:sp>
      <p:pic>
        <p:nvPicPr>
          <p:cNvPr id="6" name="Picture 5">
            <a:extLst>
              <a:ext uri="{FF2B5EF4-FFF2-40B4-BE49-F238E27FC236}">
                <a16:creationId xmlns:a16="http://schemas.microsoft.com/office/drawing/2014/main" id="{AA4DBDFE-456C-46B9-872A-B0EB075D8AA1}"/>
              </a:ext>
            </a:extLst>
          </p:cNvPr>
          <p:cNvPicPr>
            <a:picLocks noChangeAspect="1"/>
          </p:cNvPicPr>
          <p:nvPr/>
        </p:nvPicPr>
        <p:blipFill>
          <a:blip r:embed="rId3"/>
          <a:stretch>
            <a:fillRect/>
          </a:stretch>
        </p:blipFill>
        <p:spPr>
          <a:xfrm>
            <a:off x="0" y="6412583"/>
            <a:ext cx="12192000" cy="486239"/>
          </a:xfrm>
          <a:prstGeom prst="rect">
            <a:avLst/>
          </a:prstGeom>
        </p:spPr>
      </p:pic>
    </p:spTree>
    <p:extLst>
      <p:ext uri="{BB962C8B-B14F-4D97-AF65-F5344CB8AC3E}">
        <p14:creationId xmlns:p14="http://schemas.microsoft.com/office/powerpoint/2010/main" val="253652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3997-C304-4916-907C-939C2F13F536}"/>
              </a:ext>
            </a:extLst>
          </p:cNvPr>
          <p:cNvSpPr>
            <a:spLocks noGrp="1"/>
          </p:cNvSpPr>
          <p:nvPr>
            <p:ph type="ctrTitle"/>
          </p:nvPr>
        </p:nvSpPr>
        <p:spPr>
          <a:xfrm>
            <a:off x="2563585" y="718458"/>
            <a:ext cx="8724900" cy="914400"/>
          </a:xfrm>
        </p:spPr>
        <p:txBody>
          <a:bodyPr>
            <a:normAutofit/>
          </a:bodyPr>
          <a:lstStyle/>
          <a:p>
            <a:r>
              <a:rPr lang="en-US" sz="5400" i="1" u="sng" dirty="0">
                <a:solidFill>
                  <a:srgbClr val="FF0000"/>
                </a:solidFill>
                <a:latin typeface="Georgia" panose="02040502050405020303" pitchFamily="18" charset="0"/>
              </a:rPr>
              <a:t>OBJECTIVE</a:t>
            </a:r>
            <a:endParaRPr lang="en-IN" sz="5400" i="1" u="sng" dirty="0">
              <a:solidFill>
                <a:srgbClr val="FF0000"/>
              </a:solidFill>
              <a:latin typeface="Georgia" panose="02040502050405020303" pitchFamily="18" charset="0"/>
            </a:endParaRPr>
          </a:p>
        </p:txBody>
      </p:sp>
      <p:sp>
        <p:nvSpPr>
          <p:cNvPr id="3" name="Subtitle 2">
            <a:extLst>
              <a:ext uri="{FF2B5EF4-FFF2-40B4-BE49-F238E27FC236}">
                <a16:creationId xmlns:a16="http://schemas.microsoft.com/office/drawing/2014/main" id="{591D5E0E-4A81-4041-A154-9C37230D3DDB}"/>
              </a:ext>
            </a:extLst>
          </p:cNvPr>
          <p:cNvSpPr>
            <a:spLocks noGrp="1"/>
          </p:cNvSpPr>
          <p:nvPr>
            <p:ph type="subTitle" idx="1"/>
          </p:nvPr>
        </p:nvSpPr>
        <p:spPr>
          <a:xfrm>
            <a:off x="6096000" y="2302330"/>
            <a:ext cx="5666014" cy="4196442"/>
          </a:xfrm>
        </p:spPr>
        <p:txBody>
          <a:bodyPr>
            <a:normAutofit/>
          </a:bodyPr>
          <a:lstStyle/>
          <a:p>
            <a:pPr marL="342900" indent="-342900" algn="l">
              <a:buFont typeface="Wingdings" panose="05000000000000000000" pitchFamily="2" charset="2"/>
              <a:buChar char="Ø"/>
            </a:pPr>
            <a:r>
              <a:rPr lang="en-US" sz="2800" i="1" dirty="0">
                <a:solidFill>
                  <a:srgbClr val="CC0000"/>
                </a:solidFill>
              </a:rPr>
              <a:t>Creating a user interactive website.</a:t>
            </a:r>
          </a:p>
          <a:p>
            <a:pPr marL="342900" indent="-342900" algn="l">
              <a:buFont typeface="Wingdings" panose="05000000000000000000" pitchFamily="2" charset="2"/>
              <a:buChar char="Ø"/>
            </a:pPr>
            <a:r>
              <a:rPr lang="en-US" sz="2800" i="1" dirty="0">
                <a:solidFill>
                  <a:srgbClr val="CC0000"/>
                </a:solidFill>
              </a:rPr>
              <a:t>Giving information about the restaurant for customer satisfaction.</a:t>
            </a:r>
          </a:p>
          <a:p>
            <a:pPr marL="342900" indent="-342900" algn="l">
              <a:buFont typeface="Wingdings" panose="05000000000000000000" pitchFamily="2" charset="2"/>
              <a:buChar char="Ø"/>
            </a:pPr>
            <a:r>
              <a:rPr lang="en-US" sz="2800" i="1" dirty="0">
                <a:solidFill>
                  <a:srgbClr val="CC0000"/>
                </a:solidFill>
              </a:rPr>
              <a:t>Allowing customers to give feedback.</a:t>
            </a:r>
          </a:p>
          <a:p>
            <a:pPr marL="342900" indent="-342900" algn="l">
              <a:buFont typeface="Wingdings" panose="05000000000000000000" pitchFamily="2" charset="2"/>
              <a:buChar char="Ø"/>
            </a:pPr>
            <a:r>
              <a:rPr lang="en-US" sz="2800" i="1" dirty="0">
                <a:solidFill>
                  <a:srgbClr val="CC0000"/>
                </a:solidFill>
              </a:rPr>
              <a:t>Customers can book a table online.</a:t>
            </a:r>
            <a:endParaRPr lang="en-IN" sz="2800" i="1" dirty="0">
              <a:solidFill>
                <a:srgbClr val="CC0000"/>
              </a:solidFill>
            </a:endParaRPr>
          </a:p>
          <a:p>
            <a:endParaRPr lang="en-IN" dirty="0"/>
          </a:p>
        </p:txBody>
      </p:sp>
      <p:pic>
        <p:nvPicPr>
          <p:cNvPr id="5" name="Picture 4">
            <a:extLst>
              <a:ext uri="{FF2B5EF4-FFF2-40B4-BE49-F238E27FC236}">
                <a16:creationId xmlns:a16="http://schemas.microsoft.com/office/drawing/2014/main" id="{98506D1F-FA74-4697-AD19-36F967068BC1}"/>
              </a:ext>
            </a:extLst>
          </p:cNvPr>
          <p:cNvPicPr>
            <a:picLocks noChangeAspect="1"/>
          </p:cNvPicPr>
          <p:nvPr/>
        </p:nvPicPr>
        <p:blipFill>
          <a:blip r:embed="rId3"/>
          <a:stretch>
            <a:fillRect/>
          </a:stretch>
        </p:blipFill>
        <p:spPr>
          <a:xfrm>
            <a:off x="0" y="6420746"/>
            <a:ext cx="12192000" cy="486239"/>
          </a:xfrm>
          <a:prstGeom prst="rect">
            <a:avLst/>
          </a:prstGeom>
        </p:spPr>
      </p:pic>
    </p:spTree>
    <p:extLst>
      <p:ext uri="{BB962C8B-B14F-4D97-AF65-F5344CB8AC3E}">
        <p14:creationId xmlns:p14="http://schemas.microsoft.com/office/powerpoint/2010/main" val="336973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90A-004F-428A-95BD-321ACD8A2F84}"/>
              </a:ext>
            </a:extLst>
          </p:cNvPr>
          <p:cNvSpPr>
            <a:spLocks noGrp="1"/>
          </p:cNvSpPr>
          <p:nvPr>
            <p:ph type="title"/>
          </p:nvPr>
        </p:nvSpPr>
        <p:spPr>
          <a:xfrm>
            <a:off x="3712028" y="740682"/>
            <a:ext cx="10515600" cy="1325563"/>
          </a:xfrm>
        </p:spPr>
        <p:txBody>
          <a:bodyPr>
            <a:normAutofit/>
          </a:bodyPr>
          <a:lstStyle/>
          <a:p>
            <a:r>
              <a:rPr lang="en-US" sz="6000" i="1" u="sng" dirty="0">
                <a:solidFill>
                  <a:schemeClr val="bg1"/>
                </a:solidFill>
                <a:highlight>
                  <a:srgbClr val="800000"/>
                </a:highlight>
                <a:latin typeface="Georgia" panose="02040502050405020303" pitchFamily="18" charset="0"/>
              </a:rPr>
              <a:t>FEATURES</a:t>
            </a:r>
            <a:endParaRPr lang="en-IN" sz="6000" i="1" u="sng" dirty="0">
              <a:solidFill>
                <a:schemeClr val="bg1"/>
              </a:solidFill>
              <a:highlight>
                <a:srgbClr val="800000"/>
              </a:highlight>
              <a:latin typeface="Georgia" panose="02040502050405020303" pitchFamily="18" charset="0"/>
            </a:endParaRPr>
          </a:p>
        </p:txBody>
      </p:sp>
      <p:sp>
        <p:nvSpPr>
          <p:cNvPr id="3" name="Content Placeholder 2">
            <a:extLst>
              <a:ext uri="{FF2B5EF4-FFF2-40B4-BE49-F238E27FC236}">
                <a16:creationId xmlns:a16="http://schemas.microsoft.com/office/drawing/2014/main" id="{CD8233B6-FC73-458F-B969-BF82FE010303}"/>
              </a:ext>
            </a:extLst>
          </p:cNvPr>
          <p:cNvSpPr>
            <a:spLocks noGrp="1"/>
          </p:cNvSpPr>
          <p:nvPr>
            <p:ph idx="1"/>
          </p:nvPr>
        </p:nvSpPr>
        <p:spPr>
          <a:xfrm>
            <a:off x="1747157" y="2434431"/>
            <a:ext cx="7739743" cy="3387498"/>
          </a:xfrm>
        </p:spPr>
        <p:txBody>
          <a:bodyPr>
            <a:normAutofit/>
          </a:bodyPr>
          <a:lstStyle/>
          <a:p>
            <a:r>
              <a:rPr lang="en-US" sz="3600" i="1" dirty="0">
                <a:solidFill>
                  <a:schemeClr val="bg1"/>
                </a:solidFill>
                <a:highlight>
                  <a:srgbClr val="800000"/>
                </a:highlight>
              </a:rPr>
              <a:t>Easy to use</a:t>
            </a:r>
          </a:p>
          <a:p>
            <a:r>
              <a:rPr lang="en-US" sz="3600" i="1" dirty="0">
                <a:solidFill>
                  <a:schemeClr val="bg1"/>
                </a:solidFill>
                <a:highlight>
                  <a:srgbClr val="800000"/>
                </a:highlight>
              </a:rPr>
              <a:t>Mobile Optimized</a:t>
            </a:r>
          </a:p>
          <a:p>
            <a:r>
              <a:rPr lang="en-US" sz="3600" i="1" dirty="0">
                <a:solidFill>
                  <a:schemeClr val="bg1"/>
                </a:solidFill>
                <a:highlight>
                  <a:srgbClr val="800000"/>
                </a:highlight>
              </a:rPr>
              <a:t>Well Designed &amp; Functional</a:t>
            </a:r>
          </a:p>
          <a:p>
            <a:r>
              <a:rPr lang="en-US" sz="3600" i="1" dirty="0">
                <a:solidFill>
                  <a:schemeClr val="bg1"/>
                </a:solidFill>
                <a:highlight>
                  <a:srgbClr val="800000"/>
                </a:highlight>
              </a:rPr>
              <a:t>User Friendly</a:t>
            </a:r>
          </a:p>
          <a:p>
            <a:r>
              <a:rPr lang="en-US" sz="3600" i="1" dirty="0">
                <a:solidFill>
                  <a:schemeClr val="bg1"/>
                </a:solidFill>
                <a:highlight>
                  <a:srgbClr val="800000"/>
                </a:highlight>
              </a:rPr>
              <a:t>Secure</a:t>
            </a:r>
          </a:p>
          <a:p>
            <a:endParaRPr lang="en-IN" i="1" dirty="0"/>
          </a:p>
        </p:txBody>
      </p:sp>
      <p:pic>
        <p:nvPicPr>
          <p:cNvPr id="5" name="Picture 4">
            <a:extLst>
              <a:ext uri="{FF2B5EF4-FFF2-40B4-BE49-F238E27FC236}">
                <a16:creationId xmlns:a16="http://schemas.microsoft.com/office/drawing/2014/main" id="{F91FD08F-70A6-46D7-A652-1E6913F15BA1}"/>
              </a:ext>
            </a:extLst>
          </p:cNvPr>
          <p:cNvPicPr>
            <a:picLocks noChangeAspect="1"/>
          </p:cNvPicPr>
          <p:nvPr/>
        </p:nvPicPr>
        <p:blipFill>
          <a:blip r:embed="rId3"/>
          <a:stretch>
            <a:fillRect/>
          </a:stretch>
        </p:blipFill>
        <p:spPr>
          <a:xfrm>
            <a:off x="0" y="6420747"/>
            <a:ext cx="12192000" cy="486239"/>
          </a:xfrm>
          <a:prstGeom prst="rect">
            <a:avLst/>
          </a:prstGeom>
        </p:spPr>
      </p:pic>
    </p:spTree>
    <p:extLst>
      <p:ext uri="{BB962C8B-B14F-4D97-AF65-F5344CB8AC3E}">
        <p14:creationId xmlns:p14="http://schemas.microsoft.com/office/powerpoint/2010/main" val="347896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E306-45A3-4C56-97FE-4A3E3DCFC0AC}"/>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750B3B8A-6F1F-49DB-A236-DC40A2A1E09A}"/>
              </a:ext>
            </a:extLst>
          </p:cNvPr>
          <p:cNvSpPr>
            <a:spLocks noGrp="1"/>
          </p:cNvSpPr>
          <p:nvPr>
            <p:ph idx="1"/>
          </p:nvPr>
        </p:nvSpPr>
        <p:spPr>
          <a:xfrm>
            <a:off x="838200" y="1825625"/>
            <a:ext cx="10515600" cy="4667250"/>
          </a:xfrm>
        </p:spPr>
        <p:txBody>
          <a:bodyPr/>
          <a:lstStyle/>
          <a:p>
            <a:pPr marL="0" indent="0">
              <a:buNone/>
            </a:pPr>
            <a:r>
              <a:rPr lang="en-US" b="1" i="1" u="sng" dirty="0"/>
              <a:t>HTML:</a:t>
            </a:r>
          </a:p>
          <a:p>
            <a:pPr marL="0" indent="0">
              <a:buNone/>
            </a:pPr>
            <a:r>
              <a:rPr lang="en-IN" i="1" dirty="0"/>
              <a:t>		</a:t>
            </a:r>
            <a:r>
              <a:rPr lang="en-US" sz="2400" b="0" i="1" dirty="0">
                <a:solidFill>
                  <a:srgbClr val="000000"/>
                </a:solidFill>
                <a:effectLst/>
              </a:rPr>
              <a:t> Stands for </a:t>
            </a:r>
            <a:r>
              <a:rPr lang="en-US" sz="2400" b="1" i="1" dirty="0">
                <a:solidFill>
                  <a:srgbClr val="000000"/>
                </a:solidFill>
                <a:effectLst/>
              </a:rPr>
              <a:t>Hyper Text Markup Language</a:t>
            </a:r>
            <a:r>
              <a:rPr lang="en-US" sz="2400" b="0" i="1" dirty="0">
                <a:solidFill>
                  <a:srgbClr val="000000"/>
                </a:solidFill>
                <a:effectLst/>
              </a:rPr>
              <a:t>, is the most 				widely used language on Web to develop web pages.</a:t>
            </a:r>
            <a:r>
              <a:rPr lang="en-US" sz="2400" b="0" i="1" dirty="0">
                <a:solidFill>
                  <a:srgbClr val="202122"/>
                </a:solidFill>
                <a:effectLst/>
              </a:rPr>
              <a:t> </a:t>
            </a:r>
            <a:endParaRPr lang="en-US" sz="2400" i="1" dirty="0">
              <a:solidFill>
                <a:srgbClr val="202122"/>
              </a:solidFill>
            </a:endParaRPr>
          </a:p>
          <a:p>
            <a:pPr marL="0" indent="0">
              <a:buNone/>
            </a:pPr>
            <a:endParaRPr lang="en-US" b="1" i="1" u="sng" dirty="0">
              <a:solidFill>
                <a:srgbClr val="202122"/>
              </a:solidFill>
            </a:endParaRPr>
          </a:p>
          <a:p>
            <a:pPr marL="0" indent="0">
              <a:buNone/>
            </a:pPr>
            <a:endParaRPr lang="en-US" b="1" i="1" u="sng" dirty="0">
              <a:solidFill>
                <a:srgbClr val="202122"/>
              </a:solidFill>
            </a:endParaRPr>
          </a:p>
          <a:p>
            <a:pPr marL="0" indent="0">
              <a:buNone/>
            </a:pPr>
            <a:r>
              <a:rPr lang="en-US" b="1" i="1" u="sng" dirty="0">
                <a:solidFill>
                  <a:srgbClr val="202122"/>
                </a:solidFill>
              </a:rPr>
              <a:t>CSS:</a:t>
            </a:r>
          </a:p>
          <a:p>
            <a:pPr marL="0" indent="0">
              <a:buNone/>
            </a:pPr>
            <a:r>
              <a:rPr lang="en-US" i="1" dirty="0">
                <a:solidFill>
                  <a:srgbClr val="202122"/>
                </a:solidFill>
              </a:rPr>
              <a:t>		</a:t>
            </a:r>
            <a:r>
              <a:rPr lang="en-US" sz="2400" b="0" i="1" dirty="0">
                <a:effectLst/>
              </a:rPr>
              <a:t>Cascading Style Sheets is a style sheet language used for describing 		the presentation of a document written in a markup language such 		as HTML.</a:t>
            </a:r>
            <a:endParaRPr lang="en-IN" sz="2400" i="1" dirty="0"/>
          </a:p>
        </p:txBody>
      </p:sp>
      <p:pic>
        <p:nvPicPr>
          <p:cNvPr id="5" name="Picture 4">
            <a:extLst>
              <a:ext uri="{FF2B5EF4-FFF2-40B4-BE49-F238E27FC236}">
                <a16:creationId xmlns:a16="http://schemas.microsoft.com/office/drawing/2014/main" id="{32224246-52D8-45EB-9BF2-34ECCD6C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3" y="2413454"/>
            <a:ext cx="1545771" cy="1356065"/>
          </a:xfrm>
          <a:prstGeom prst="rect">
            <a:avLst/>
          </a:prstGeom>
        </p:spPr>
      </p:pic>
      <p:pic>
        <p:nvPicPr>
          <p:cNvPr id="7" name="Picture 6">
            <a:extLst>
              <a:ext uri="{FF2B5EF4-FFF2-40B4-BE49-F238E27FC236}">
                <a16:creationId xmlns:a16="http://schemas.microsoft.com/office/drawing/2014/main" id="{1CA0C08F-D239-4038-9C89-F6D1871C9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14" y="4635500"/>
            <a:ext cx="1676400" cy="1676400"/>
          </a:xfrm>
          <a:prstGeom prst="rect">
            <a:avLst/>
          </a:prstGeom>
        </p:spPr>
      </p:pic>
      <p:pic>
        <p:nvPicPr>
          <p:cNvPr id="6" name="Picture 5">
            <a:extLst>
              <a:ext uri="{FF2B5EF4-FFF2-40B4-BE49-F238E27FC236}">
                <a16:creationId xmlns:a16="http://schemas.microsoft.com/office/drawing/2014/main" id="{487FCD62-6216-46D5-9CFC-254CC1A36900}"/>
              </a:ext>
            </a:extLst>
          </p:cNvPr>
          <p:cNvPicPr>
            <a:picLocks noChangeAspect="1"/>
          </p:cNvPicPr>
          <p:nvPr/>
        </p:nvPicPr>
        <p:blipFill>
          <a:blip r:embed="rId5"/>
          <a:stretch>
            <a:fillRect/>
          </a:stretch>
        </p:blipFill>
        <p:spPr>
          <a:xfrm>
            <a:off x="0" y="6384692"/>
            <a:ext cx="12192000" cy="486239"/>
          </a:xfrm>
          <a:prstGeom prst="rect">
            <a:avLst/>
          </a:prstGeom>
        </p:spPr>
      </p:pic>
    </p:spTree>
    <p:extLst>
      <p:ext uri="{BB962C8B-B14F-4D97-AF65-F5344CB8AC3E}">
        <p14:creationId xmlns:p14="http://schemas.microsoft.com/office/powerpoint/2010/main" val="379921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C4DF-B87B-4FB2-BE93-D776CC2C811A}"/>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A2AF2076-F34A-491C-9072-F31D82D6B9BF}"/>
              </a:ext>
            </a:extLst>
          </p:cNvPr>
          <p:cNvSpPr>
            <a:spLocks noGrp="1"/>
          </p:cNvSpPr>
          <p:nvPr>
            <p:ph idx="1"/>
          </p:nvPr>
        </p:nvSpPr>
        <p:spPr/>
        <p:txBody>
          <a:bodyPr>
            <a:normAutofit/>
          </a:bodyPr>
          <a:lstStyle/>
          <a:p>
            <a:pPr marL="0" indent="0">
              <a:buNone/>
            </a:pPr>
            <a:r>
              <a:rPr lang="en-US" b="1" i="1" u="sng" dirty="0"/>
              <a:t>JavaScript:</a:t>
            </a:r>
          </a:p>
          <a:p>
            <a:pPr marL="0" indent="0">
              <a:buNone/>
            </a:pPr>
            <a:r>
              <a:rPr lang="en-US" i="1" dirty="0"/>
              <a:t>	      </a:t>
            </a:r>
            <a:r>
              <a:rPr lang="en-US" sz="2400" i="1" dirty="0"/>
              <a:t>Often abbreviated as JS, </a:t>
            </a:r>
            <a:r>
              <a:rPr lang="en-US" sz="2400" b="0" i="1" dirty="0">
                <a:effectLst/>
              </a:rPr>
              <a:t>used by programmers across the world </a:t>
            </a:r>
            <a:r>
              <a:rPr lang="en-US" sz="2400" i="1" dirty="0">
                <a:effectLst/>
              </a:rPr>
              <a:t>to 	       	      create dynamic and interactive web content like applications and 			browsers. </a:t>
            </a:r>
            <a:endParaRPr lang="en-US" sz="2400" i="1" dirty="0"/>
          </a:p>
          <a:p>
            <a:pPr marL="0" indent="0">
              <a:buNone/>
            </a:pPr>
            <a:r>
              <a:rPr lang="en-US" i="1" dirty="0"/>
              <a:t>	</a:t>
            </a:r>
          </a:p>
          <a:p>
            <a:pPr marL="0" indent="0">
              <a:buNone/>
            </a:pPr>
            <a:r>
              <a:rPr lang="en-US" b="1" i="1" u="sng" dirty="0"/>
              <a:t>VS Code:</a:t>
            </a:r>
          </a:p>
          <a:p>
            <a:pPr marL="0" indent="0">
              <a:buNone/>
            </a:pPr>
            <a:r>
              <a:rPr lang="en-US" sz="2600" i="1" dirty="0"/>
              <a:t>	     </a:t>
            </a:r>
            <a:r>
              <a:rPr lang="en-IN" sz="2400" i="1" dirty="0">
                <a:effectLst/>
              </a:rPr>
              <a:t>Visual Studio Code, is a source-code editor made by Microsoft. It include  	     support for debugging, syntax highlighting, intelligent code completion,   	     snippets, code refactoring, and embedded Git</a:t>
            </a:r>
            <a:endParaRPr lang="en-IN" sz="2400" i="1" dirty="0"/>
          </a:p>
        </p:txBody>
      </p:sp>
      <p:pic>
        <p:nvPicPr>
          <p:cNvPr id="5" name="Picture 4">
            <a:extLst>
              <a:ext uri="{FF2B5EF4-FFF2-40B4-BE49-F238E27FC236}">
                <a16:creationId xmlns:a16="http://schemas.microsoft.com/office/drawing/2014/main" id="{E003FF52-F2FA-4837-8BFE-CFBB0A2C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85" y="2383972"/>
            <a:ext cx="1276256" cy="1442358"/>
          </a:xfrm>
          <a:prstGeom prst="rect">
            <a:avLst/>
          </a:prstGeom>
        </p:spPr>
      </p:pic>
      <p:pic>
        <p:nvPicPr>
          <p:cNvPr id="7" name="Picture 6">
            <a:extLst>
              <a:ext uri="{FF2B5EF4-FFF2-40B4-BE49-F238E27FC236}">
                <a16:creationId xmlns:a16="http://schemas.microsoft.com/office/drawing/2014/main" id="{A66E9B54-1DC4-4F8E-8264-60BC118E70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5" y="4564292"/>
            <a:ext cx="1276256" cy="1442359"/>
          </a:xfrm>
          <a:prstGeom prst="rect">
            <a:avLst/>
          </a:prstGeom>
        </p:spPr>
      </p:pic>
      <p:pic>
        <p:nvPicPr>
          <p:cNvPr id="6" name="Picture 5">
            <a:extLst>
              <a:ext uri="{FF2B5EF4-FFF2-40B4-BE49-F238E27FC236}">
                <a16:creationId xmlns:a16="http://schemas.microsoft.com/office/drawing/2014/main" id="{C75BFDBF-8AE2-4314-833E-997511A1D937}"/>
              </a:ext>
            </a:extLst>
          </p:cNvPr>
          <p:cNvPicPr>
            <a:picLocks noChangeAspect="1"/>
          </p:cNvPicPr>
          <p:nvPr/>
        </p:nvPicPr>
        <p:blipFill>
          <a:blip r:embed="rId5"/>
          <a:stretch>
            <a:fillRect/>
          </a:stretch>
        </p:blipFill>
        <p:spPr>
          <a:xfrm>
            <a:off x="0" y="6371761"/>
            <a:ext cx="12192000" cy="486239"/>
          </a:xfrm>
          <a:prstGeom prst="rect">
            <a:avLst/>
          </a:prstGeom>
        </p:spPr>
      </p:pic>
    </p:spTree>
    <p:extLst>
      <p:ext uri="{BB962C8B-B14F-4D97-AF65-F5344CB8AC3E}">
        <p14:creationId xmlns:p14="http://schemas.microsoft.com/office/powerpoint/2010/main" val="607024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F1A6-1784-4993-8B81-B634D29C6FA1}"/>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2C1D70EF-BCC0-4BA6-A3C2-02C4AFD6A52C}"/>
              </a:ext>
            </a:extLst>
          </p:cNvPr>
          <p:cNvSpPr>
            <a:spLocks noGrp="1"/>
          </p:cNvSpPr>
          <p:nvPr>
            <p:ph idx="1"/>
          </p:nvPr>
        </p:nvSpPr>
        <p:spPr>
          <a:xfrm>
            <a:off x="838200" y="1690688"/>
            <a:ext cx="10515600" cy="4351338"/>
          </a:xfrm>
        </p:spPr>
        <p:txBody>
          <a:bodyPr/>
          <a:lstStyle/>
          <a:p>
            <a:pPr marL="0" indent="0">
              <a:buNone/>
            </a:pPr>
            <a:r>
              <a:rPr lang="en-US" b="1" i="1" u="sng" dirty="0"/>
              <a:t>GitHub:</a:t>
            </a:r>
          </a:p>
          <a:p>
            <a:pPr marL="0" indent="0">
              <a:buNone/>
            </a:pPr>
            <a:r>
              <a:rPr lang="en-US" i="1" dirty="0"/>
              <a:t>	      </a:t>
            </a:r>
            <a:r>
              <a:rPr lang="en-US" sz="2400" b="0" i="1" dirty="0">
                <a:effectLst/>
              </a:rPr>
              <a:t>GitHub is</a:t>
            </a:r>
            <a:r>
              <a:rPr lang="en-US" sz="2400" i="1" dirty="0">
                <a:effectLst/>
              </a:rPr>
              <a:t> a code hosting platform for version control and 	     	  	        collaboration. </a:t>
            </a:r>
            <a:r>
              <a:rPr lang="en-US" sz="2400" b="0" i="1" dirty="0">
                <a:effectLst/>
              </a:rPr>
              <a:t>It lets you and others work together on projects from 			anywhere.</a:t>
            </a:r>
            <a:endParaRPr lang="en-US" sz="2400" i="1" dirty="0"/>
          </a:p>
          <a:p>
            <a:pPr marL="0" indent="0">
              <a:buNone/>
            </a:pPr>
            <a:endParaRPr lang="en-US" sz="2400" i="1" dirty="0"/>
          </a:p>
          <a:p>
            <a:pPr marL="0" indent="0">
              <a:buNone/>
            </a:pPr>
            <a:r>
              <a:rPr lang="en-US" b="1" i="1" u="sng" dirty="0"/>
              <a:t>Netlify:</a:t>
            </a:r>
          </a:p>
          <a:p>
            <a:pPr marL="0" indent="0">
              <a:buNone/>
            </a:pPr>
            <a:r>
              <a:rPr lang="en-US" sz="2400" b="0" i="1" dirty="0">
                <a:effectLst/>
              </a:rPr>
              <a:t>	        A web developer platform that offers hosting and serverless backend   	          services for web applications and static websites</a:t>
            </a:r>
            <a:endParaRPr lang="en-IN" sz="2400" i="1" dirty="0"/>
          </a:p>
        </p:txBody>
      </p:sp>
      <p:pic>
        <p:nvPicPr>
          <p:cNvPr id="5" name="Picture 4">
            <a:extLst>
              <a:ext uri="{FF2B5EF4-FFF2-40B4-BE49-F238E27FC236}">
                <a16:creationId xmlns:a16="http://schemas.microsoft.com/office/drawing/2014/main" id="{90CE69B6-36B1-4C0E-A733-362D16945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04" y="2267291"/>
            <a:ext cx="1457102" cy="1325563"/>
          </a:xfrm>
          <a:prstGeom prst="rect">
            <a:avLst/>
          </a:prstGeom>
        </p:spPr>
      </p:pic>
      <p:pic>
        <p:nvPicPr>
          <p:cNvPr id="7" name="Picture 6">
            <a:extLst>
              <a:ext uri="{FF2B5EF4-FFF2-40B4-BE49-F238E27FC236}">
                <a16:creationId xmlns:a16="http://schemas.microsoft.com/office/drawing/2014/main" id="{1906AF3B-B59E-400F-AB39-4B603434D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90" y="4341813"/>
            <a:ext cx="1523716" cy="1316377"/>
          </a:xfrm>
          <a:prstGeom prst="rect">
            <a:avLst/>
          </a:prstGeom>
        </p:spPr>
      </p:pic>
      <p:pic>
        <p:nvPicPr>
          <p:cNvPr id="6" name="Picture 5">
            <a:extLst>
              <a:ext uri="{FF2B5EF4-FFF2-40B4-BE49-F238E27FC236}">
                <a16:creationId xmlns:a16="http://schemas.microsoft.com/office/drawing/2014/main" id="{EE9B7EEF-02CC-4B61-B6AC-ECF7D94E592D}"/>
              </a:ext>
            </a:extLst>
          </p:cNvPr>
          <p:cNvPicPr>
            <a:picLocks noChangeAspect="1"/>
          </p:cNvPicPr>
          <p:nvPr/>
        </p:nvPicPr>
        <p:blipFill>
          <a:blip r:embed="rId5"/>
          <a:stretch>
            <a:fillRect/>
          </a:stretch>
        </p:blipFill>
        <p:spPr>
          <a:xfrm>
            <a:off x="0" y="6492875"/>
            <a:ext cx="12192000" cy="486239"/>
          </a:xfrm>
          <a:prstGeom prst="rect">
            <a:avLst/>
          </a:prstGeom>
        </p:spPr>
      </p:pic>
    </p:spTree>
    <p:extLst>
      <p:ext uri="{BB962C8B-B14F-4D97-AF65-F5344CB8AC3E}">
        <p14:creationId xmlns:p14="http://schemas.microsoft.com/office/powerpoint/2010/main" val="2744887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5000" b="-65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6C0F63-A08D-4FA4-9A45-A01DD1D5DD4D}"/>
              </a:ext>
            </a:extLst>
          </p:cNvPr>
          <p:cNvSpPr>
            <a:spLocks noGrp="1"/>
          </p:cNvSpPr>
          <p:nvPr>
            <p:ph type="ctrTitle"/>
          </p:nvPr>
        </p:nvSpPr>
        <p:spPr>
          <a:xfrm>
            <a:off x="449035" y="868362"/>
            <a:ext cx="5257800" cy="1499281"/>
          </a:xfrm>
        </p:spPr>
        <p:txBody>
          <a:bodyPr>
            <a:normAutofit fontScale="90000"/>
          </a:bodyPr>
          <a:lstStyle/>
          <a:p>
            <a:r>
              <a:rPr lang="en-IN" b="1" i="1" u="sng" dirty="0">
                <a:solidFill>
                  <a:schemeClr val="bg2">
                    <a:lumMod val="25000"/>
                  </a:schemeClr>
                </a:solidFill>
                <a:latin typeface="Georgia" panose="02040502050405020303" pitchFamily="18" charset="0"/>
              </a:rPr>
              <a:t>FLOWCHART</a:t>
            </a:r>
            <a:endParaRPr lang="en-IN" dirty="0"/>
          </a:p>
        </p:txBody>
      </p:sp>
      <p:sp>
        <p:nvSpPr>
          <p:cNvPr id="12" name="Subtitle 11">
            <a:extLst>
              <a:ext uri="{FF2B5EF4-FFF2-40B4-BE49-F238E27FC236}">
                <a16:creationId xmlns:a16="http://schemas.microsoft.com/office/drawing/2014/main" id="{31BCCEAD-2821-455D-81A2-D13F6CB96151}"/>
              </a:ext>
            </a:extLst>
          </p:cNvPr>
          <p:cNvSpPr>
            <a:spLocks noGrp="1"/>
          </p:cNvSpPr>
          <p:nvPr>
            <p:ph type="subTitle" idx="1"/>
          </p:nvPr>
        </p:nvSpPr>
        <p:spPr>
          <a:xfrm>
            <a:off x="718457" y="3429000"/>
            <a:ext cx="4131129" cy="2243591"/>
          </a:xfrm>
        </p:spPr>
        <p:txBody>
          <a:bodyPr>
            <a:normAutofit/>
          </a:bodyPr>
          <a:lstStyle/>
          <a:p>
            <a:r>
              <a:rPr lang="en-US" sz="3200" i="1" u="sng" dirty="0"/>
              <a:t>Flowchart for the user:</a:t>
            </a:r>
            <a:endParaRPr lang="en-IN" sz="3200" i="1" u="sng" dirty="0"/>
          </a:p>
        </p:txBody>
      </p:sp>
      <p:pic>
        <p:nvPicPr>
          <p:cNvPr id="14" name="Picture 13">
            <a:extLst>
              <a:ext uri="{FF2B5EF4-FFF2-40B4-BE49-F238E27FC236}">
                <a16:creationId xmlns:a16="http://schemas.microsoft.com/office/drawing/2014/main" id="{0591EBBC-8D90-4FB6-A17C-D335CEEDD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664" y="0"/>
            <a:ext cx="6110337" cy="6490828"/>
          </a:xfrm>
          <a:prstGeom prst="rect">
            <a:avLst/>
          </a:prstGeom>
        </p:spPr>
      </p:pic>
      <p:pic>
        <p:nvPicPr>
          <p:cNvPr id="16" name="Picture 15">
            <a:extLst>
              <a:ext uri="{FF2B5EF4-FFF2-40B4-BE49-F238E27FC236}">
                <a16:creationId xmlns:a16="http://schemas.microsoft.com/office/drawing/2014/main" id="{8DDC7864-D370-4CD7-A14B-6841C88CC5FD}"/>
              </a:ext>
            </a:extLst>
          </p:cNvPr>
          <p:cNvPicPr>
            <a:picLocks noChangeAspect="1"/>
          </p:cNvPicPr>
          <p:nvPr/>
        </p:nvPicPr>
        <p:blipFill>
          <a:blip r:embed="rId4"/>
          <a:stretch>
            <a:fillRect/>
          </a:stretch>
        </p:blipFill>
        <p:spPr>
          <a:xfrm>
            <a:off x="-14336" y="6490828"/>
            <a:ext cx="12192000" cy="486239"/>
          </a:xfrm>
          <a:prstGeom prst="rect">
            <a:avLst/>
          </a:prstGeom>
        </p:spPr>
      </p:pic>
    </p:spTree>
    <p:extLst>
      <p:ext uri="{BB962C8B-B14F-4D97-AF65-F5344CB8AC3E}">
        <p14:creationId xmlns:p14="http://schemas.microsoft.com/office/powerpoint/2010/main" val="1145833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551</Words>
  <Application>Microsoft Office PowerPoint</Application>
  <PresentationFormat>Widescreen</PresentationFormat>
  <Paragraphs>79</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Algerian</vt:lpstr>
      <vt:lpstr>Arial</vt:lpstr>
      <vt:lpstr>Calibri</vt:lpstr>
      <vt:lpstr>Calibri Light</vt:lpstr>
      <vt:lpstr>Georgia</vt:lpstr>
      <vt:lpstr>Wingdings</vt:lpstr>
      <vt:lpstr>Office Theme</vt:lpstr>
      <vt:lpstr>PowerPoint Presentation</vt:lpstr>
      <vt:lpstr>CONTENTS</vt:lpstr>
      <vt:lpstr>ABSTRACT</vt:lpstr>
      <vt:lpstr>OBJECTIVE</vt:lpstr>
      <vt:lpstr>FEATURES</vt:lpstr>
      <vt:lpstr>TECHNOLOGIES   USED</vt:lpstr>
      <vt:lpstr>TECHNOLOGIES   USED</vt:lpstr>
      <vt:lpstr>TECHNOLOGIES   USED</vt:lpstr>
      <vt:lpstr>FLOWCHART</vt:lpstr>
      <vt:lpstr>FLOWCHART</vt:lpstr>
      <vt:lpstr>SNAPSHOTS</vt:lpstr>
      <vt:lpstr>SNAPSHOTS</vt:lpstr>
      <vt:lpstr>SNAPSHOTS</vt:lpstr>
      <vt:lpstr>SNAPSHOTS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Yogita Vohra</dc:creator>
  <cp:lastModifiedBy>Yogita Vohra</cp:lastModifiedBy>
  <cp:revision>24</cp:revision>
  <dcterms:created xsi:type="dcterms:W3CDTF">2022-04-07T10:18:47Z</dcterms:created>
  <dcterms:modified xsi:type="dcterms:W3CDTF">2022-04-08T10:10:30Z</dcterms:modified>
</cp:coreProperties>
</file>